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4" r:id="rId9"/>
    <p:sldId id="265" r:id="rId10"/>
    <p:sldId id="266" r:id="rId11"/>
    <p:sldId id="271" r:id="rId12"/>
    <p:sldId id="267" r:id="rId13"/>
    <p:sldId id="268" r:id="rId14"/>
    <p:sldId id="275" r:id="rId15"/>
    <p:sldId id="269" r:id="rId16"/>
    <p:sldId id="272" r:id="rId17"/>
    <p:sldId id="270" r:id="rId18"/>
    <p:sldId id="273" r:id="rId19"/>
    <p:sldId id="274"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om&#225;&#353;\Desktop\Se&#353;it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352;kola\Rok%202010-2011\2.semestr\Zimn&#237;-letn&#237;%20energetick&#225;%20&#353;kola\Data%20allocation.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352;kola\Rok%202010-2011\2.semestr\Zimn&#237;-letn&#237;%20energetick&#225;%20&#353;kola\Data%20alloc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352;kola\Rok%202010-2011\2.semestr\Zimn&#237;-letn&#237;%20energetick&#225;%20&#353;kola\Data%20allocat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352;kola\Rok%202010-2011\2.semestr\Zimn&#237;-letn&#237;%20energetick&#225;%20&#353;kola\Data%20alloc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a:pPr>
            <a:r>
              <a:rPr lang="cs-CZ"/>
              <a:t>CO2</a:t>
            </a:r>
            <a:r>
              <a:rPr lang="cs-CZ" baseline="0"/>
              <a:t> emission per capita</a:t>
            </a:r>
            <a:endParaRPr lang="cs-CZ"/>
          </a:p>
        </c:rich>
      </c:tx>
      <c:layout>
        <c:manualLayout>
          <c:xMode val="edge"/>
          <c:yMode val="edge"/>
          <c:x val="0.34180522565320776"/>
          <c:y val="1.9950124688279485E-2"/>
        </c:manualLayout>
      </c:layout>
    </c:title>
    <c:plotArea>
      <c:layout/>
      <c:lineChart>
        <c:grouping val="standard"/>
        <c:ser>
          <c:idx val="0"/>
          <c:order val="0"/>
          <c:tx>
            <c:strRef>
              <c:f>List1!$A$4</c:f>
              <c:strCache>
                <c:ptCount val="1"/>
                <c:pt idx="0">
                  <c:v>Czech Republic</c:v>
                </c:pt>
              </c:strCache>
            </c:strRef>
          </c:tx>
          <c:dLbls>
            <c:dLblPos val="b"/>
            <c:showVal val="1"/>
          </c:dLbls>
          <c:cat>
            <c:strRef>
              <c:f>List1!$AI$2:$AX$2</c:f>
              <c:strCache>
                <c:ptCount val="1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strCache>
            </c:strRef>
          </c:cat>
          <c:val>
            <c:numRef>
              <c:f>List1!$AI$4:$AX$4</c:f>
              <c:numCache>
                <c:formatCode>0.00</c:formatCode>
                <c:ptCount val="16"/>
                <c:pt idx="0">
                  <c:v>12.692610195774375</c:v>
                </c:pt>
                <c:pt idx="1">
                  <c:v>12.77204220307812</c:v>
                </c:pt>
                <c:pt idx="2">
                  <c:v>12.306445820433456</c:v>
                </c:pt>
                <c:pt idx="3">
                  <c:v>12.50569199496668</c:v>
                </c:pt>
                <c:pt idx="4">
                  <c:v>12.8593434803684</c:v>
                </c:pt>
                <c:pt idx="5">
                  <c:v>12.873657670247837</c:v>
                </c:pt>
                <c:pt idx="6">
                  <c:v>12.409318011831099</c:v>
                </c:pt>
                <c:pt idx="7">
                  <c:v>10.999482641252554</c:v>
                </c:pt>
                <c:pt idx="8">
                  <c:v>12.249949675372083</c:v>
                </c:pt>
                <c:pt idx="9">
                  <c:v>12.23053521126768</c:v>
                </c:pt>
                <c:pt idx="10">
                  <c:v>11.976300295555459</c:v>
                </c:pt>
                <c:pt idx="11">
                  <c:v>12.17975653258905</c:v>
                </c:pt>
                <c:pt idx="12">
                  <c:v>12.188806282214118</c:v>
                </c:pt>
                <c:pt idx="13">
                  <c:v>11.988024808545052</c:v>
                </c:pt>
                <c:pt idx="14">
                  <c:v>12.03085050793962</c:v>
                </c:pt>
                <c:pt idx="15">
                  <c:v>12.082432631196058</c:v>
                </c:pt>
              </c:numCache>
            </c:numRef>
          </c:val>
        </c:ser>
        <c:ser>
          <c:idx val="1"/>
          <c:order val="1"/>
          <c:tx>
            <c:strRef>
              <c:f>List1!$A$3</c:f>
              <c:strCache>
                <c:ptCount val="1"/>
                <c:pt idx="0">
                  <c:v>Austria</c:v>
                </c:pt>
              </c:strCache>
            </c:strRef>
          </c:tx>
          <c:dLbls>
            <c:dLblPos val="b"/>
            <c:showVal val="1"/>
          </c:dLbls>
          <c:val>
            <c:numRef>
              <c:f>List1!$AI$3:$AX$3</c:f>
              <c:numCache>
                <c:formatCode>0.00</c:formatCode>
                <c:ptCount val="16"/>
                <c:pt idx="0">
                  <c:v>7.7714745058765704</c:v>
                </c:pt>
                <c:pt idx="1">
                  <c:v>7.3360907260744632</c:v>
                </c:pt>
                <c:pt idx="2">
                  <c:v>7.257068898410922</c:v>
                </c:pt>
                <c:pt idx="3">
                  <c:v>7.6163382000931223</c:v>
                </c:pt>
                <c:pt idx="4">
                  <c:v>7.6583217053280581</c:v>
                </c:pt>
                <c:pt idx="5">
                  <c:v>7.6887261457492304</c:v>
                </c:pt>
                <c:pt idx="6">
                  <c:v>7.8783843729396237</c:v>
                </c:pt>
                <c:pt idx="7">
                  <c:v>7.7092394503202124</c:v>
                </c:pt>
                <c:pt idx="8">
                  <c:v>7.7015907114930524</c:v>
                </c:pt>
                <c:pt idx="9">
                  <c:v>7.9024349650847405</c:v>
                </c:pt>
                <c:pt idx="10">
                  <c:v>8.0517318505166866</c:v>
                </c:pt>
                <c:pt idx="11">
                  <c:v>8.6362038976077287</c:v>
                </c:pt>
                <c:pt idx="12">
                  <c:v>8.4918277123319488</c:v>
                </c:pt>
                <c:pt idx="13">
                  <c:v>8.8292373653334657</c:v>
                </c:pt>
                <c:pt idx="14">
                  <c:v>8.6587540072809706</c:v>
                </c:pt>
                <c:pt idx="15">
                  <c:v>8.2732328545193567</c:v>
                </c:pt>
              </c:numCache>
            </c:numRef>
          </c:val>
        </c:ser>
        <c:marker val="1"/>
        <c:axId val="66968192"/>
        <c:axId val="67318144"/>
      </c:lineChart>
      <c:catAx>
        <c:axId val="66968192"/>
        <c:scaling>
          <c:orientation val="minMax"/>
        </c:scaling>
        <c:axPos val="b"/>
        <c:majorGridlines>
          <c:spPr>
            <a:ln>
              <a:solidFill>
                <a:schemeClr val="bg1">
                  <a:lumMod val="75000"/>
                </a:schemeClr>
              </a:solidFill>
            </a:ln>
          </c:spPr>
        </c:majorGridlines>
        <c:tickLblPos val="nextTo"/>
        <c:crossAx val="67318144"/>
        <c:crosses val="autoZero"/>
        <c:auto val="1"/>
        <c:lblAlgn val="ctr"/>
        <c:lblOffset val="100"/>
      </c:catAx>
      <c:valAx>
        <c:axId val="67318144"/>
        <c:scaling>
          <c:orientation val="minMax"/>
          <c:min val="4"/>
        </c:scaling>
        <c:axPos val="l"/>
        <c:title>
          <c:tx>
            <c:rich>
              <a:bodyPr rot="-5400000" vert="horz"/>
              <a:lstStyle/>
              <a:p>
                <a:pPr>
                  <a:defRPr/>
                </a:pPr>
                <a:r>
                  <a:rPr lang="en-US"/>
                  <a:t>CO2, metric tons per capita</a:t>
                </a:r>
              </a:p>
            </c:rich>
          </c:tx>
          <c:layout/>
        </c:title>
        <c:numFmt formatCode="0" sourceLinked="0"/>
        <c:tickLblPos val="nextTo"/>
        <c:crossAx val="66968192"/>
        <c:crosses val="autoZero"/>
        <c:crossBetween val="between"/>
        <c:majorUnit val="2"/>
      </c:valAx>
    </c:plotArea>
    <c:legend>
      <c:legendPos val="b"/>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a:pPr>
            <a:r>
              <a:rPr lang="cs-CZ" sz="1800" b="1" i="0" baseline="0"/>
              <a:t>Verified emission (tonne of CO2 equ.), CZ</a:t>
            </a:r>
          </a:p>
        </c:rich>
      </c:tx>
      <c:layout/>
    </c:title>
    <c:view3D>
      <c:perspective val="30"/>
    </c:view3D>
    <c:plotArea>
      <c:layout/>
      <c:area3DChart>
        <c:grouping val="stacked"/>
        <c:ser>
          <c:idx val="0"/>
          <c:order val="0"/>
          <c:tx>
            <c:strRef>
              <c:f>List1!$D$20</c:f>
              <c:strCache>
                <c:ptCount val="1"/>
                <c:pt idx="0">
                  <c:v>1. Combustion installations</c:v>
                </c:pt>
              </c:strCache>
            </c:strRef>
          </c:tx>
          <c:cat>
            <c:numRef>
              <c:f>List1!$F$59:$F$64</c:f>
              <c:numCache>
                <c:formatCode>General</c:formatCode>
                <c:ptCount val="6"/>
                <c:pt idx="0">
                  <c:v>2005</c:v>
                </c:pt>
                <c:pt idx="1">
                  <c:v>2006</c:v>
                </c:pt>
                <c:pt idx="2">
                  <c:v>2007</c:v>
                </c:pt>
                <c:pt idx="3">
                  <c:v>2008</c:v>
                </c:pt>
                <c:pt idx="4">
                  <c:v>2009</c:v>
                </c:pt>
                <c:pt idx="5">
                  <c:v>2010</c:v>
                </c:pt>
              </c:numCache>
            </c:numRef>
          </c:cat>
          <c:val>
            <c:numRef>
              <c:f>List1!$G$626:$G$631</c:f>
              <c:numCache>
                <c:formatCode>General</c:formatCode>
                <c:ptCount val="6"/>
                <c:pt idx="0">
                  <c:v>71456837</c:v>
                </c:pt>
                <c:pt idx="1">
                  <c:v>72041399</c:v>
                </c:pt>
                <c:pt idx="2">
                  <c:v>75483870</c:v>
                </c:pt>
                <c:pt idx="3">
                  <c:v>70443903</c:v>
                </c:pt>
                <c:pt idx="4">
                  <c:v>64463748</c:v>
                </c:pt>
                <c:pt idx="5">
                  <c:v>67331242</c:v>
                </c:pt>
              </c:numCache>
            </c:numRef>
          </c:val>
        </c:ser>
        <c:ser>
          <c:idx val="1"/>
          <c:order val="1"/>
          <c:tx>
            <c:strRef>
              <c:f>List1!$D$43</c:f>
              <c:strCache>
                <c:ptCount val="1"/>
                <c:pt idx="0">
                  <c:v>2. Mineral oil refineries</c:v>
                </c:pt>
              </c:strCache>
            </c:strRef>
          </c:tx>
          <c:cat>
            <c:numRef>
              <c:f>List1!$F$59:$F$64</c:f>
              <c:numCache>
                <c:formatCode>General</c:formatCode>
                <c:ptCount val="6"/>
                <c:pt idx="0">
                  <c:v>2005</c:v>
                </c:pt>
                <c:pt idx="1">
                  <c:v>2006</c:v>
                </c:pt>
                <c:pt idx="2">
                  <c:v>2007</c:v>
                </c:pt>
                <c:pt idx="3">
                  <c:v>2008</c:v>
                </c:pt>
                <c:pt idx="4">
                  <c:v>2009</c:v>
                </c:pt>
                <c:pt idx="5">
                  <c:v>2010</c:v>
                </c:pt>
              </c:numCache>
            </c:numRef>
          </c:cat>
          <c:val>
            <c:numRef>
              <c:f>List1!$G$647:$G$652</c:f>
              <c:numCache>
                <c:formatCode>General</c:formatCode>
                <c:ptCount val="6"/>
                <c:pt idx="0">
                  <c:v>996971</c:v>
                </c:pt>
                <c:pt idx="1">
                  <c:v>1105483</c:v>
                </c:pt>
                <c:pt idx="2">
                  <c:v>1094932</c:v>
                </c:pt>
                <c:pt idx="3">
                  <c:v>1086771</c:v>
                </c:pt>
                <c:pt idx="4">
                  <c:v>979895</c:v>
                </c:pt>
                <c:pt idx="5">
                  <c:v>1053795</c:v>
                </c:pt>
              </c:numCache>
            </c:numRef>
          </c:val>
        </c:ser>
        <c:ser>
          <c:idx val="4"/>
          <c:order val="2"/>
          <c:tx>
            <c:strRef>
              <c:f>List1!$D$86</c:f>
              <c:strCache>
                <c:ptCount val="1"/>
                <c:pt idx="0">
                  <c:v>5. Pig iron or steel</c:v>
                </c:pt>
              </c:strCache>
            </c:strRef>
          </c:tx>
          <c:spPr>
            <a:ln w="25400">
              <a:noFill/>
            </a:ln>
          </c:spPr>
          <c:val>
            <c:numRef>
              <c:f>List1!$G$668:$G$673</c:f>
              <c:numCache>
                <c:formatCode>General</c:formatCode>
                <c:ptCount val="6"/>
                <c:pt idx="0">
                  <c:v>4681223</c:v>
                </c:pt>
                <c:pt idx="1">
                  <c:v>4930906</c:v>
                </c:pt>
                <c:pt idx="2">
                  <c:v>5247207</c:v>
                </c:pt>
                <c:pt idx="3">
                  <c:v>3202802</c:v>
                </c:pt>
                <c:pt idx="4">
                  <c:v>3944175</c:v>
                </c:pt>
                <c:pt idx="5">
                  <c:v>2853809</c:v>
                </c:pt>
              </c:numCache>
            </c:numRef>
          </c:val>
        </c:ser>
        <c:ser>
          <c:idx val="5"/>
          <c:order val="3"/>
          <c:tx>
            <c:strRef>
              <c:f>List1!$D$115</c:f>
              <c:strCache>
                <c:ptCount val="1"/>
                <c:pt idx="0">
                  <c:v>6. Cement clinker or lime</c:v>
                </c:pt>
              </c:strCache>
            </c:strRef>
          </c:tx>
          <c:spPr>
            <a:ln w="25400">
              <a:noFill/>
            </a:ln>
          </c:spPr>
          <c:val>
            <c:numRef>
              <c:f>List1!$G$689:$G$694</c:f>
              <c:numCache>
                <c:formatCode>General</c:formatCode>
                <c:ptCount val="6"/>
                <c:pt idx="0">
                  <c:v>3561175</c:v>
                </c:pt>
                <c:pt idx="1">
                  <c:v>3826285</c:v>
                </c:pt>
                <c:pt idx="2">
                  <c:v>4335503</c:v>
                </c:pt>
                <c:pt idx="3">
                  <c:v>4057383</c:v>
                </c:pt>
                <c:pt idx="4">
                  <c:v>3212201</c:v>
                </c:pt>
                <c:pt idx="5">
                  <c:v>3144168</c:v>
                </c:pt>
              </c:numCache>
            </c:numRef>
          </c:val>
        </c:ser>
        <c:ser>
          <c:idx val="6"/>
          <c:order val="4"/>
          <c:tx>
            <c:strRef>
              <c:f>List1!$D$135</c:f>
              <c:strCache>
                <c:ptCount val="1"/>
                <c:pt idx="0">
                  <c:v>7. Glass including glass fibre</c:v>
                </c:pt>
              </c:strCache>
            </c:strRef>
          </c:tx>
          <c:spPr>
            <a:ln w="25400">
              <a:noFill/>
            </a:ln>
          </c:spPr>
          <c:val>
            <c:numRef>
              <c:f>List1!$G$710:$G$715</c:f>
              <c:numCache>
                <c:formatCode>General</c:formatCode>
                <c:ptCount val="6"/>
                <c:pt idx="0">
                  <c:v>769275</c:v>
                </c:pt>
                <c:pt idx="1">
                  <c:v>770322</c:v>
                </c:pt>
                <c:pt idx="2">
                  <c:v>764163</c:v>
                </c:pt>
                <c:pt idx="3">
                  <c:v>823067</c:v>
                </c:pt>
                <c:pt idx="4">
                  <c:v>618237</c:v>
                </c:pt>
                <c:pt idx="5">
                  <c:v>630810</c:v>
                </c:pt>
              </c:numCache>
            </c:numRef>
          </c:val>
        </c:ser>
        <c:ser>
          <c:idx val="7"/>
          <c:order val="5"/>
          <c:tx>
            <c:strRef>
              <c:f>List1!$D$159</c:f>
              <c:strCache>
                <c:ptCount val="1"/>
                <c:pt idx="0">
                  <c:v>8. Ceramic products by firing</c:v>
                </c:pt>
              </c:strCache>
            </c:strRef>
          </c:tx>
          <c:spPr>
            <a:ln w="25400">
              <a:noFill/>
            </a:ln>
          </c:spPr>
          <c:val>
            <c:numRef>
              <c:f>List1!$G$731:$G$736</c:f>
              <c:numCache>
                <c:formatCode>General</c:formatCode>
                <c:ptCount val="6"/>
                <c:pt idx="0">
                  <c:v>724030</c:v>
                </c:pt>
                <c:pt idx="1">
                  <c:v>689256</c:v>
                </c:pt>
                <c:pt idx="2">
                  <c:v>741856</c:v>
                </c:pt>
                <c:pt idx="3">
                  <c:v>652342</c:v>
                </c:pt>
                <c:pt idx="4">
                  <c:v>476649</c:v>
                </c:pt>
                <c:pt idx="5">
                  <c:v>394730</c:v>
                </c:pt>
              </c:numCache>
            </c:numRef>
          </c:val>
        </c:ser>
        <c:ser>
          <c:idx val="8"/>
          <c:order val="6"/>
          <c:tx>
            <c:strRef>
              <c:f>List1!$D$175</c:f>
              <c:strCache>
                <c:ptCount val="1"/>
                <c:pt idx="0">
                  <c:v>9. Pulp, paper and board</c:v>
                </c:pt>
              </c:strCache>
            </c:strRef>
          </c:tx>
          <c:spPr>
            <a:ln w="25400">
              <a:noFill/>
            </a:ln>
          </c:spPr>
          <c:val>
            <c:numRef>
              <c:f>List1!$G$752:$G$757</c:f>
              <c:numCache>
                <c:formatCode>General</c:formatCode>
                <c:ptCount val="6"/>
                <c:pt idx="0">
                  <c:v>265125</c:v>
                </c:pt>
                <c:pt idx="1">
                  <c:v>261309</c:v>
                </c:pt>
                <c:pt idx="2">
                  <c:v>167233</c:v>
                </c:pt>
                <c:pt idx="3">
                  <c:v>134197</c:v>
                </c:pt>
                <c:pt idx="4">
                  <c:v>89925</c:v>
                </c:pt>
                <c:pt idx="5">
                  <c:v>83528</c:v>
                </c:pt>
              </c:numCache>
            </c:numRef>
          </c:val>
        </c:ser>
        <c:axId val="68032384"/>
        <c:axId val="68033920"/>
        <c:axId val="0"/>
      </c:area3DChart>
      <c:catAx>
        <c:axId val="68032384"/>
        <c:scaling>
          <c:orientation val="minMax"/>
        </c:scaling>
        <c:axPos val="b"/>
        <c:numFmt formatCode="General" sourceLinked="1"/>
        <c:tickLblPos val="nextTo"/>
        <c:crossAx val="68033920"/>
        <c:crosses val="autoZero"/>
        <c:auto val="1"/>
        <c:lblAlgn val="ctr"/>
        <c:lblOffset val="100"/>
      </c:catAx>
      <c:valAx>
        <c:axId val="68033920"/>
        <c:scaling>
          <c:orientation val="minMax"/>
        </c:scaling>
        <c:axPos val="l"/>
        <c:majorGridlines/>
        <c:numFmt formatCode="General" sourceLinked="1"/>
        <c:tickLblPos val="nextTo"/>
        <c:crossAx val="68032384"/>
        <c:crosses val="autoZero"/>
        <c:crossBetween val="midCat"/>
      </c:valAx>
    </c:plotArea>
    <c:legend>
      <c:legendPos val="r"/>
      <c:layout/>
    </c:legend>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a:pPr>
            <a:r>
              <a:rPr lang="cs-CZ"/>
              <a:t>Verified emission</a:t>
            </a:r>
            <a:r>
              <a:rPr lang="cs-CZ" baseline="0"/>
              <a:t> (tonne of CO2 equ.), AT</a:t>
            </a:r>
            <a:endParaRPr lang="cs-CZ"/>
          </a:p>
        </c:rich>
      </c:tx>
      <c:layout/>
    </c:title>
    <c:view3D>
      <c:perspective val="30"/>
    </c:view3D>
    <c:plotArea>
      <c:layout>
        <c:manualLayout>
          <c:layoutTarget val="inner"/>
          <c:xMode val="edge"/>
          <c:yMode val="edge"/>
          <c:x val="0.13930349541004591"/>
          <c:y val="0.20227123004046893"/>
          <c:w val="0.47866816156982311"/>
          <c:h val="0.60393930838326482"/>
        </c:manualLayout>
      </c:layout>
      <c:area3DChart>
        <c:grouping val="stacked"/>
        <c:ser>
          <c:idx val="0"/>
          <c:order val="0"/>
          <c:tx>
            <c:strRef>
              <c:f>List1!$D$5</c:f>
              <c:strCache>
                <c:ptCount val="1"/>
                <c:pt idx="0">
                  <c:v>1. Combustion installations</c:v>
                </c:pt>
              </c:strCache>
            </c:strRef>
          </c:tx>
          <c:cat>
            <c:numRef>
              <c:f>List1!$F$59:$F$64</c:f>
              <c:numCache>
                <c:formatCode>General</c:formatCode>
                <c:ptCount val="6"/>
                <c:pt idx="0">
                  <c:v>2005</c:v>
                </c:pt>
                <c:pt idx="1">
                  <c:v>2006</c:v>
                </c:pt>
                <c:pt idx="2">
                  <c:v>2007</c:v>
                </c:pt>
                <c:pt idx="3">
                  <c:v>2008</c:v>
                </c:pt>
                <c:pt idx="4">
                  <c:v>2009</c:v>
                </c:pt>
                <c:pt idx="5">
                  <c:v>2010</c:v>
                </c:pt>
              </c:numCache>
            </c:numRef>
          </c:cat>
          <c:val>
            <c:numRef>
              <c:f>List1!$G$17:$G$22</c:f>
              <c:numCache>
                <c:formatCode>General</c:formatCode>
                <c:ptCount val="6"/>
                <c:pt idx="0">
                  <c:v>17126737</c:v>
                </c:pt>
                <c:pt idx="1">
                  <c:v>15807330</c:v>
                </c:pt>
                <c:pt idx="2">
                  <c:v>14673306</c:v>
                </c:pt>
                <c:pt idx="3">
                  <c:v>15689233</c:v>
                </c:pt>
                <c:pt idx="4">
                  <c:v>13856773</c:v>
                </c:pt>
                <c:pt idx="5">
                  <c:v>16723485</c:v>
                </c:pt>
              </c:numCache>
            </c:numRef>
          </c:val>
        </c:ser>
        <c:ser>
          <c:idx val="1"/>
          <c:order val="1"/>
          <c:tx>
            <c:strRef>
              <c:f>List1!$D$43</c:f>
              <c:strCache>
                <c:ptCount val="1"/>
                <c:pt idx="0">
                  <c:v>2. Mineral oil refineries</c:v>
                </c:pt>
              </c:strCache>
            </c:strRef>
          </c:tx>
          <c:cat>
            <c:numRef>
              <c:f>List1!$F$59:$F$64</c:f>
              <c:numCache>
                <c:formatCode>General</c:formatCode>
                <c:ptCount val="6"/>
                <c:pt idx="0">
                  <c:v>2005</c:v>
                </c:pt>
                <c:pt idx="1">
                  <c:v>2006</c:v>
                </c:pt>
                <c:pt idx="2">
                  <c:v>2007</c:v>
                </c:pt>
                <c:pt idx="3">
                  <c:v>2008</c:v>
                </c:pt>
                <c:pt idx="4">
                  <c:v>2009</c:v>
                </c:pt>
                <c:pt idx="5">
                  <c:v>2010</c:v>
                </c:pt>
              </c:numCache>
            </c:numRef>
          </c:cat>
          <c:val>
            <c:numRef>
              <c:f>List1!$G$38:$G$43</c:f>
              <c:numCache>
                <c:formatCode>General</c:formatCode>
                <c:ptCount val="6"/>
                <c:pt idx="0">
                  <c:v>2826917</c:v>
                </c:pt>
                <c:pt idx="1">
                  <c:v>2829983</c:v>
                </c:pt>
                <c:pt idx="2">
                  <c:v>2867629</c:v>
                </c:pt>
                <c:pt idx="3">
                  <c:v>2806071</c:v>
                </c:pt>
                <c:pt idx="4">
                  <c:v>2809228</c:v>
                </c:pt>
                <c:pt idx="5">
                  <c:v>2724479</c:v>
                </c:pt>
              </c:numCache>
            </c:numRef>
          </c:val>
        </c:ser>
        <c:ser>
          <c:idx val="2"/>
          <c:order val="2"/>
          <c:tx>
            <c:strRef>
              <c:f>List1!$D$44</c:f>
              <c:strCache>
                <c:ptCount val="1"/>
                <c:pt idx="0">
                  <c:v>3. Coke ovens</c:v>
                </c:pt>
              </c:strCache>
            </c:strRef>
          </c:tx>
          <c:spPr>
            <a:ln w="25400">
              <a:noFill/>
            </a:ln>
          </c:spPr>
          <c:cat>
            <c:numRef>
              <c:f>List1!$F$59:$F$64</c:f>
              <c:numCache>
                <c:formatCode>General</c:formatCode>
                <c:ptCount val="6"/>
                <c:pt idx="0">
                  <c:v>2005</c:v>
                </c:pt>
                <c:pt idx="1">
                  <c:v>2006</c:v>
                </c:pt>
                <c:pt idx="2">
                  <c:v>2007</c:v>
                </c:pt>
                <c:pt idx="3">
                  <c:v>2008</c:v>
                </c:pt>
                <c:pt idx="4">
                  <c:v>2009</c:v>
                </c:pt>
                <c:pt idx="5">
                  <c:v>2010</c:v>
                </c:pt>
              </c:numCache>
            </c:numRef>
          </c:cat>
          <c:val>
            <c:numRef>
              <c:f>List1!$G$59:$G$64</c:f>
              <c:numCache>
                <c:formatCode>General</c:formatCode>
                <c:ptCount val="6"/>
                <c:pt idx="0">
                  <c:v>1354079</c:v>
                </c:pt>
                <c:pt idx="1">
                  <c:v>1199630</c:v>
                </c:pt>
                <c:pt idx="2">
                  <c:v>1096690</c:v>
                </c:pt>
                <c:pt idx="3">
                  <c:v>914453</c:v>
                </c:pt>
                <c:pt idx="4">
                  <c:v>626564</c:v>
                </c:pt>
                <c:pt idx="5">
                  <c:v>916742</c:v>
                </c:pt>
              </c:numCache>
            </c:numRef>
          </c:val>
        </c:ser>
        <c:ser>
          <c:idx val="3"/>
          <c:order val="3"/>
          <c:tx>
            <c:strRef>
              <c:f>List1!$D$75</c:f>
              <c:strCache>
                <c:ptCount val="1"/>
                <c:pt idx="0">
                  <c:v>4. Metal ore roasting or sintering</c:v>
                </c:pt>
              </c:strCache>
            </c:strRef>
          </c:tx>
          <c:spPr>
            <a:ln w="25400">
              <a:noFill/>
            </a:ln>
          </c:spPr>
          <c:val>
            <c:numRef>
              <c:f>List1!$G$80:$G$85</c:f>
              <c:numCache>
                <c:formatCode>General</c:formatCode>
                <c:ptCount val="6"/>
                <c:pt idx="0">
                  <c:v>5874483</c:v>
                </c:pt>
                <c:pt idx="1">
                  <c:v>6124349</c:v>
                </c:pt>
                <c:pt idx="2">
                  <c:v>6390496</c:v>
                </c:pt>
                <c:pt idx="3">
                  <c:v>6022697</c:v>
                </c:pt>
                <c:pt idx="4">
                  <c:v>4387227</c:v>
                </c:pt>
                <c:pt idx="5">
                  <c:v>4935400</c:v>
                </c:pt>
              </c:numCache>
            </c:numRef>
          </c:val>
        </c:ser>
        <c:ser>
          <c:idx val="4"/>
          <c:order val="4"/>
          <c:tx>
            <c:strRef>
              <c:f>List1!$D$86</c:f>
              <c:strCache>
                <c:ptCount val="1"/>
                <c:pt idx="0">
                  <c:v>5. Pig iron or steel</c:v>
                </c:pt>
              </c:strCache>
            </c:strRef>
          </c:tx>
          <c:spPr>
            <a:ln w="25400">
              <a:noFill/>
            </a:ln>
          </c:spPr>
          <c:val>
            <c:numRef>
              <c:f>List1!$G$101:$G$106</c:f>
              <c:numCache>
                <c:formatCode>General</c:formatCode>
                <c:ptCount val="6"/>
                <c:pt idx="0">
                  <c:v>67490</c:v>
                </c:pt>
                <c:pt idx="1">
                  <c:v>70780</c:v>
                </c:pt>
                <c:pt idx="2">
                  <c:v>79415</c:v>
                </c:pt>
                <c:pt idx="3">
                  <c:v>79721</c:v>
                </c:pt>
                <c:pt idx="4">
                  <c:v>67083</c:v>
                </c:pt>
                <c:pt idx="5">
                  <c:v>72379</c:v>
                </c:pt>
              </c:numCache>
            </c:numRef>
          </c:val>
        </c:ser>
        <c:ser>
          <c:idx val="5"/>
          <c:order val="5"/>
          <c:tx>
            <c:strRef>
              <c:f>List1!$D$115</c:f>
              <c:strCache>
                <c:ptCount val="1"/>
                <c:pt idx="0">
                  <c:v>6. Cement clinker or lime</c:v>
                </c:pt>
              </c:strCache>
            </c:strRef>
          </c:tx>
          <c:spPr>
            <a:ln w="25400">
              <a:noFill/>
            </a:ln>
          </c:spPr>
          <c:val>
            <c:numRef>
              <c:f>List1!$G$122:$G$127</c:f>
              <c:numCache>
                <c:formatCode>General</c:formatCode>
                <c:ptCount val="6"/>
                <c:pt idx="0">
                  <c:v>3443433</c:v>
                </c:pt>
                <c:pt idx="1">
                  <c:v>3716606</c:v>
                </c:pt>
                <c:pt idx="2">
                  <c:v>4020227</c:v>
                </c:pt>
                <c:pt idx="3">
                  <c:v>3993304</c:v>
                </c:pt>
                <c:pt idx="4">
                  <c:v>3220126</c:v>
                </c:pt>
                <c:pt idx="5">
                  <c:v>3078023</c:v>
                </c:pt>
              </c:numCache>
            </c:numRef>
          </c:val>
        </c:ser>
        <c:ser>
          <c:idx val="6"/>
          <c:order val="6"/>
          <c:tx>
            <c:strRef>
              <c:f>List1!$D$135</c:f>
              <c:strCache>
                <c:ptCount val="1"/>
                <c:pt idx="0">
                  <c:v>7. Glass including glass fibre</c:v>
                </c:pt>
              </c:strCache>
            </c:strRef>
          </c:tx>
          <c:spPr>
            <a:ln w="25400">
              <a:noFill/>
            </a:ln>
          </c:spPr>
          <c:val>
            <c:numRef>
              <c:f>List1!$G$143:$G$148</c:f>
              <c:numCache>
                <c:formatCode>General</c:formatCode>
                <c:ptCount val="6"/>
                <c:pt idx="0">
                  <c:v>215159</c:v>
                </c:pt>
                <c:pt idx="1">
                  <c:v>210460</c:v>
                </c:pt>
                <c:pt idx="2">
                  <c:v>218623</c:v>
                </c:pt>
                <c:pt idx="3">
                  <c:v>216626</c:v>
                </c:pt>
                <c:pt idx="4">
                  <c:v>202427</c:v>
                </c:pt>
                <c:pt idx="5">
                  <c:v>210923</c:v>
                </c:pt>
              </c:numCache>
            </c:numRef>
          </c:val>
        </c:ser>
        <c:ser>
          <c:idx val="7"/>
          <c:order val="7"/>
          <c:tx>
            <c:strRef>
              <c:f>List1!$D$159</c:f>
              <c:strCache>
                <c:ptCount val="1"/>
                <c:pt idx="0">
                  <c:v>8. Ceramic products by firing</c:v>
                </c:pt>
              </c:strCache>
            </c:strRef>
          </c:tx>
          <c:spPr>
            <a:ln w="25400">
              <a:noFill/>
            </a:ln>
          </c:spPr>
          <c:val>
            <c:numRef>
              <c:f>List1!$G$164:$G$169</c:f>
              <c:numCache>
                <c:formatCode>General</c:formatCode>
                <c:ptCount val="6"/>
                <c:pt idx="0">
                  <c:v>447155</c:v>
                </c:pt>
                <c:pt idx="1">
                  <c:v>438312</c:v>
                </c:pt>
                <c:pt idx="2">
                  <c:v>453684</c:v>
                </c:pt>
                <c:pt idx="3">
                  <c:v>410920</c:v>
                </c:pt>
                <c:pt idx="4">
                  <c:v>340601</c:v>
                </c:pt>
                <c:pt idx="5">
                  <c:v>359744</c:v>
                </c:pt>
              </c:numCache>
            </c:numRef>
          </c:val>
        </c:ser>
        <c:ser>
          <c:idx val="8"/>
          <c:order val="8"/>
          <c:tx>
            <c:strRef>
              <c:f>List1!$D$175</c:f>
              <c:strCache>
                <c:ptCount val="1"/>
                <c:pt idx="0">
                  <c:v>9. Pulp, paper and board</c:v>
                </c:pt>
              </c:strCache>
            </c:strRef>
          </c:tx>
          <c:spPr>
            <a:ln w="25400">
              <a:noFill/>
            </a:ln>
          </c:spPr>
          <c:val>
            <c:numRef>
              <c:f>List1!$G$185:$G$190</c:f>
              <c:numCache>
                <c:formatCode>General</c:formatCode>
                <c:ptCount val="6"/>
                <c:pt idx="0">
                  <c:v>2017388</c:v>
                </c:pt>
                <c:pt idx="1">
                  <c:v>1985369</c:v>
                </c:pt>
                <c:pt idx="2">
                  <c:v>1951107</c:v>
                </c:pt>
                <c:pt idx="3">
                  <c:v>1868717</c:v>
                </c:pt>
                <c:pt idx="4">
                  <c:v>1754936</c:v>
                </c:pt>
                <c:pt idx="5">
                  <c:v>1806062</c:v>
                </c:pt>
              </c:numCache>
            </c:numRef>
          </c:val>
        </c:ser>
        <c:axId val="68081536"/>
        <c:axId val="68083072"/>
        <c:axId val="0"/>
      </c:area3DChart>
      <c:catAx>
        <c:axId val="68081536"/>
        <c:scaling>
          <c:orientation val="minMax"/>
        </c:scaling>
        <c:axPos val="b"/>
        <c:numFmt formatCode="General" sourceLinked="1"/>
        <c:tickLblPos val="nextTo"/>
        <c:crossAx val="68083072"/>
        <c:crosses val="autoZero"/>
        <c:auto val="1"/>
        <c:lblAlgn val="ctr"/>
        <c:lblOffset val="100"/>
      </c:catAx>
      <c:valAx>
        <c:axId val="68083072"/>
        <c:scaling>
          <c:orientation val="minMax"/>
        </c:scaling>
        <c:axPos val="l"/>
        <c:majorGridlines/>
        <c:numFmt formatCode="General" sourceLinked="1"/>
        <c:tickLblPos val="nextTo"/>
        <c:crossAx val="68081536"/>
        <c:crosses val="autoZero"/>
        <c:crossBetween val="midCat"/>
      </c:valAx>
    </c:plotArea>
    <c:legend>
      <c:legendPos val="r"/>
      <c:layout>
        <c:manualLayout>
          <c:xMode val="edge"/>
          <c:yMode val="edge"/>
          <c:x val="0.65973925108789144"/>
          <c:y val="0.24606790685028995"/>
          <c:w val="0.32934967417125555"/>
          <c:h val="0.67240580983154064"/>
        </c:manualLayout>
      </c:layout>
    </c:legend>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a:pPr>
            <a:r>
              <a:rPr lang="cs-CZ"/>
              <a:t>Allocated allowances</a:t>
            </a:r>
            <a:r>
              <a:rPr lang="cs-CZ" baseline="0"/>
              <a:t> and verified emission, CZ</a:t>
            </a:r>
            <a:r>
              <a:rPr lang="cs-CZ"/>
              <a:t> </a:t>
            </a:r>
          </a:p>
        </c:rich>
      </c:tx>
      <c:layout/>
    </c:title>
    <c:plotArea>
      <c:layout>
        <c:manualLayout>
          <c:layoutTarget val="inner"/>
          <c:xMode val="edge"/>
          <c:yMode val="edge"/>
          <c:x val="0.13952420841011895"/>
          <c:y val="0.15509273840769922"/>
          <c:w val="0.83742614619981015"/>
          <c:h val="0.64427500729075582"/>
        </c:manualLayout>
      </c:layout>
      <c:barChart>
        <c:barDir val="col"/>
        <c:grouping val="clustered"/>
        <c:ser>
          <c:idx val="0"/>
          <c:order val="0"/>
          <c:tx>
            <c:strRef>
              <c:f>List1!$E$2</c:f>
              <c:strCache>
                <c:ptCount val="1"/>
                <c:pt idx="0">
                  <c:v>Allocated allowances</c:v>
                </c:pt>
              </c:strCache>
            </c:strRef>
          </c:tx>
          <c:cat>
            <c:numRef>
              <c:f>List1!$F$17:$F$22</c:f>
              <c:numCache>
                <c:formatCode>General</c:formatCode>
                <c:ptCount val="6"/>
                <c:pt idx="0">
                  <c:v>2005</c:v>
                </c:pt>
                <c:pt idx="1">
                  <c:v>2006</c:v>
                </c:pt>
                <c:pt idx="2">
                  <c:v>2007</c:v>
                </c:pt>
                <c:pt idx="3">
                  <c:v>2008</c:v>
                </c:pt>
                <c:pt idx="4">
                  <c:v>2009</c:v>
                </c:pt>
                <c:pt idx="5">
                  <c:v>2010</c:v>
                </c:pt>
              </c:numCache>
            </c:numRef>
          </c:cat>
          <c:val>
            <c:numRef>
              <c:f>List1!$G$611:$G$616</c:f>
              <c:numCache>
                <c:formatCode>General</c:formatCode>
                <c:ptCount val="6"/>
                <c:pt idx="0">
                  <c:v>83334688</c:v>
                </c:pt>
                <c:pt idx="1">
                  <c:v>83334688</c:v>
                </c:pt>
                <c:pt idx="2">
                  <c:v>83334688</c:v>
                </c:pt>
                <c:pt idx="3">
                  <c:v>75577906</c:v>
                </c:pt>
                <c:pt idx="4">
                  <c:v>75942816</c:v>
                </c:pt>
                <c:pt idx="5">
                  <c:v>76093089</c:v>
                </c:pt>
              </c:numCache>
            </c:numRef>
          </c:val>
        </c:ser>
        <c:ser>
          <c:idx val="1"/>
          <c:order val="1"/>
          <c:tx>
            <c:strRef>
              <c:f>List1!$E$17</c:f>
              <c:strCache>
                <c:ptCount val="1"/>
                <c:pt idx="0">
                  <c:v>Verified emissions</c:v>
                </c:pt>
              </c:strCache>
            </c:strRef>
          </c:tx>
          <c:cat>
            <c:numRef>
              <c:f>List1!$F$17:$F$22</c:f>
              <c:numCache>
                <c:formatCode>General</c:formatCode>
                <c:ptCount val="6"/>
                <c:pt idx="0">
                  <c:v>2005</c:v>
                </c:pt>
                <c:pt idx="1">
                  <c:v>2006</c:v>
                </c:pt>
                <c:pt idx="2">
                  <c:v>2007</c:v>
                </c:pt>
                <c:pt idx="3">
                  <c:v>2008</c:v>
                </c:pt>
                <c:pt idx="4">
                  <c:v>2009</c:v>
                </c:pt>
                <c:pt idx="5">
                  <c:v>2010</c:v>
                </c:pt>
              </c:numCache>
            </c:numRef>
          </c:cat>
          <c:val>
            <c:numRef>
              <c:f>List1!$G$626:$G$631</c:f>
              <c:numCache>
                <c:formatCode>General</c:formatCode>
                <c:ptCount val="6"/>
                <c:pt idx="0">
                  <c:v>71456837</c:v>
                </c:pt>
                <c:pt idx="1">
                  <c:v>72041399</c:v>
                </c:pt>
                <c:pt idx="2">
                  <c:v>75483870</c:v>
                </c:pt>
                <c:pt idx="3">
                  <c:v>70443903</c:v>
                </c:pt>
                <c:pt idx="4">
                  <c:v>64463748</c:v>
                </c:pt>
                <c:pt idx="5">
                  <c:v>67331242</c:v>
                </c:pt>
              </c:numCache>
            </c:numRef>
          </c:val>
        </c:ser>
        <c:axId val="68338048"/>
        <c:axId val="68339584"/>
      </c:barChart>
      <c:catAx>
        <c:axId val="68338048"/>
        <c:scaling>
          <c:orientation val="minMax"/>
        </c:scaling>
        <c:axPos val="b"/>
        <c:numFmt formatCode="General" sourceLinked="1"/>
        <c:tickLblPos val="nextTo"/>
        <c:crossAx val="68339584"/>
        <c:crosses val="autoZero"/>
        <c:auto val="1"/>
        <c:lblAlgn val="ctr"/>
        <c:lblOffset val="100"/>
      </c:catAx>
      <c:valAx>
        <c:axId val="68339584"/>
        <c:scaling>
          <c:orientation val="minMax"/>
        </c:scaling>
        <c:axPos val="l"/>
        <c:majorGridlines/>
        <c:title>
          <c:tx>
            <c:rich>
              <a:bodyPr rot="-5400000" vert="horz"/>
              <a:lstStyle/>
              <a:p>
                <a:pPr>
                  <a:defRPr/>
                </a:pPr>
                <a:r>
                  <a:rPr lang="cs-CZ"/>
                  <a:t>tonne of CO2-equ</a:t>
                </a:r>
              </a:p>
            </c:rich>
          </c:tx>
          <c:layout/>
        </c:title>
        <c:numFmt formatCode="General" sourceLinked="1"/>
        <c:tickLblPos val="nextTo"/>
        <c:crossAx val="68338048"/>
        <c:crosses val="autoZero"/>
        <c:crossBetween val="between"/>
      </c:valAx>
      <c:spPr>
        <a:noFill/>
        <a:ln w="25400">
          <a:noFill/>
        </a:ln>
      </c:spPr>
    </c:plotArea>
    <c:legend>
      <c:legendPos val="b"/>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a:pPr>
            <a:r>
              <a:rPr lang="cs-CZ"/>
              <a:t>Allocated allowances</a:t>
            </a:r>
            <a:r>
              <a:rPr lang="cs-CZ" baseline="0"/>
              <a:t> and verified emission, AT</a:t>
            </a:r>
            <a:r>
              <a:rPr lang="cs-CZ"/>
              <a:t> </a:t>
            </a:r>
          </a:p>
        </c:rich>
      </c:tx>
      <c:layout/>
    </c:title>
    <c:plotArea>
      <c:layout/>
      <c:barChart>
        <c:barDir val="col"/>
        <c:grouping val="clustered"/>
        <c:ser>
          <c:idx val="0"/>
          <c:order val="0"/>
          <c:tx>
            <c:strRef>
              <c:f>List1!$E$2</c:f>
              <c:strCache>
                <c:ptCount val="1"/>
                <c:pt idx="0">
                  <c:v>Allocated allowances</c:v>
                </c:pt>
              </c:strCache>
            </c:strRef>
          </c:tx>
          <c:cat>
            <c:numRef>
              <c:f>List1!$F$17:$F$22</c:f>
              <c:numCache>
                <c:formatCode>General</c:formatCode>
                <c:ptCount val="6"/>
                <c:pt idx="0">
                  <c:v>2005</c:v>
                </c:pt>
                <c:pt idx="1">
                  <c:v>2006</c:v>
                </c:pt>
                <c:pt idx="2">
                  <c:v>2007</c:v>
                </c:pt>
                <c:pt idx="3">
                  <c:v>2008</c:v>
                </c:pt>
                <c:pt idx="4">
                  <c:v>2009</c:v>
                </c:pt>
                <c:pt idx="5">
                  <c:v>2010</c:v>
                </c:pt>
              </c:numCache>
            </c:numRef>
          </c:cat>
          <c:val>
            <c:numRef>
              <c:f>List1!$G$2:$G$7</c:f>
              <c:numCache>
                <c:formatCode>General</c:formatCode>
                <c:ptCount val="6"/>
                <c:pt idx="0">
                  <c:v>14994341</c:v>
                </c:pt>
                <c:pt idx="1">
                  <c:v>14994341</c:v>
                </c:pt>
                <c:pt idx="2">
                  <c:v>15048584</c:v>
                </c:pt>
                <c:pt idx="3">
                  <c:v>13921422</c:v>
                </c:pt>
                <c:pt idx="4">
                  <c:v>15628996</c:v>
                </c:pt>
                <c:pt idx="5">
                  <c:v>15942001</c:v>
                </c:pt>
              </c:numCache>
            </c:numRef>
          </c:val>
        </c:ser>
        <c:ser>
          <c:idx val="1"/>
          <c:order val="1"/>
          <c:tx>
            <c:strRef>
              <c:f>List1!$E$17</c:f>
              <c:strCache>
                <c:ptCount val="1"/>
                <c:pt idx="0">
                  <c:v>Verified emissions</c:v>
                </c:pt>
              </c:strCache>
            </c:strRef>
          </c:tx>
          <c:cat>
            <c:numRef>
              <c:f>List1!$F$17:$F$22</c:f>
              <c:numCache>
                <c:formatCode>General</c:formatCode>
                <c:ptCount val="6"/>
                <c:pt idx="0">
                  <c:v>2005</c:v>
                </c:pt>
                <c:pt idx="1">
                  <c:v>2006</c:v>
                </c:pt>
                <c:pt idx="2">
                  <c:v>2007</c:v>
                </c:pt>
                <c:pt idx="3">
                  <c:v>2008</c:v>
                </c:pt>
                <c:pt idx="4">
                  <c:v>2009</c:v>
                </c:pt>
                <c:pt idx="5">
                  <c:v>2010</c:v>
                </c:pt>
              </c:numCache>
            </c:numRef>
          </c:cat>
          <c:val>
            <c:numRef>
              <c:f>List1!$G$17:$G$22</c:f>
              <c:numCache>
                <c:formatCode>General</c:formatCode>
                <c:ptCount val="6"/>
                <c:pt idx="0">
                  <c:v>17126737</c:v>
                </c:pt>
                <c:pt idx="1">
                  <c:v>15807330</c:v>
                </c:pt>
                <c:pt idx="2">
                  <c:v>14673306</c:v>
                </c:pt>
                <c:pt idx="3">
                  <c:v>15689233</c:v>
                </c:pt>
                <c:pt idx="4">
                  <c:v>13856773</c:v>
                </c:pt>
                <c:pt idx="5">
                  <c:v>16723485</c:v>
                </c:pt>
              </c:numCache>
            </c:numRef>
          </c:val>
        </c:ser>
        <c:axId val="68635264"/>
        <c:axId val="68641152"/>
      </c:barChart>
      <c:catAx>
        <c:axId val="68635264"/>
        <c:scaling>
          <c:orientation val="minMax"/>
        </c:scaling>
        <c:axPos val="b"/>
        <c:numFmt formatCode="General" sourceLinked="1"/>
        <c:tickLblPos val="nextTo"/>
        <c:crossAx val="68641152"/>
        <c:crosses val="autoZero"/>
        <c:auto val="1"/>
        <c:lblAlgn val="ctr"/>
        <c:lblOffset val="100"/>
      </c:catAx>
      <c:valAx>
        <c:axId val="68641152"/>
        <c:scaling>
          <c:orientation val="minMax"/>
        </c:scaling>
        <c:axPos val="l"/>
        <c:majorGridlines/>
        <c:title>
          <c:tx>
            <c:rich>
              <a:bodyPr rot="-5400000" vert="horz"/>
              <a:lstStyle/>
              <a:p>
                <a:pPr>
                  <a:defRPr/>
                </a:pPr>
                <a:r>
                  <a:rPr lang="cs-CZ"/>
                  <a:t>tonne of CO2-equ</a:t>
                </a:r>
              </a:p>
            </c:rich>
          </c:tx>
          <c:layout/>
        </c:title>
        <c:numFmt formatCode="General" sourceLinked="1"/>
        <c:tickLblPos val="nextTo"/>
        <c:crossAx val="68635264"/>
        <c:crosses val="autoZero"/>
        <c:crossBetween val="between"/>
      </c:valAx>
    </c:plotArea>
    <c:legend>
      <c:legendPos val="b"/>
      <c:layout/>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0.325</cdr:x>
      <cdr:y>0.23988</cdr:y>
    </cdr:from>
    <cdr:to>
      <cdr:x>0.325</cdr:x>
      <cdr:y>0.76762</cdr:y>
    </cdr:to>
    <cdr:sp macro="" textlink="">
      <cdr:nvSpPr>
        <cdr:cNvPr id="4" name="Přímá spojovací čára 3"/>
        <cdr:cNvSpPr/>
      </cdr:nvSpPr>
      <cdr:spPr>
        <a:xfrm xmlns:a="http://schemas.openxmlformats.org/drawingml/2006/main" rot="5400000" flipH="1" flipV="1">
          <a:off x="1143001" y="1600199"/>
          <a:ext cx="1676399" cy="1"/>
        </a:xfrm>
        <a:prstGeom xmlns:a="http://schemas.openxmlformats.org/drawingml/2006/main" prst="line">
          <a:avLst/>
        </a:prstGeom>
        <a:ln xmlns:a="http://schemas.openxmlformats.org/drawingml/2006/main" w="127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cs-CZ"/>
        </a:p>
      </cdr:txBody>
    </cdr:sp>
  </cdr:relSizeAnchor>
</c:userShapes>
</file>

<file path=ppt/drawings/drawing2.xml><?xml version="1.0" encoding="utf-8"?>
<c:userShapes xmlns:c="http://schemas.openxmlformats.org/drawingml/2006/chart">
  <cdr:relSizeAnchor xmlns:cdr="http://schemas.openxmlformats.org/drawingml/2006/chartDrawing">
    <cdr:from>
      <cdr:x>0.31915</cdr:x>
      <cdr:y>0.33068</cdr:y>
    </cdr:from>
    <cdr:to>
      <cdr:x>0.32079</cdr:x>
      <cdr:y>0.69323</cdr:y>
    </cdr:to>
    <cdr:sp macro="" textlink="">
      <cdr:nvSpPr>
        <cdr:cNvPr id="3" name="Přímá spojovací čára 2"/>
        <cdr:cNvSpPr/>
      </cdr:nvSpPr>
      <cdr:spPr>
        <a:xfrm xmlns:a="http://schemas.openxmlformats.org/drawingml/2006/main" rot="5400000" flipH="1">
          <a:off x="1428755" y="1219205"/>
          <a:ext cx="866769" cy="9519"/>
        </a:xfrm>
        <a:prstGeom xmlns:a="http://schemas.openxmlformats.org/drawingml/2006/main" prst="line">
          <a:avLst/>
        </a:prstGeom>
        <a:ln xmlns:a="http://schemas.openxmlformats.org/drawingml/2006/main" w="127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cs-CZ">
            <a:ln>
              <a:solidFill>
                <a:srgbClr val="FF0000"/>
              </a:solidFill>
            </a:ln>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DF364-8D7D-41C3-98CB-98E0EAC68164}" type="datetimeFigureOut">
              <a:rPr lang="de-DE" smtClean="0"/>
              <a:pPr/>
              <a:t>08.06.2011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56D027-15C1-4D08-BEA9-1FD310CD8263}"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In </a:t>
            </a:r>
            <a:r>
              <a:rPr lang="cs-CZ" dirty="0" err="1" smtClean="0"/>
              <a:t>Czech</a:t>
            </a:r>
            <a:r>
              <a:rPr lang="cs-CZ" baseline="0" dirty="0" smtClean="0"/>
              <a:t> </a:t>
            </a:r>
            <a:r>
              <a:rPr lang="cs-CZ" baseline="0" dirty="0" err="1" smtClean="0"/>
              <a:t>Republic</a:t>
            </a:r>
            <a:r>
              <a:rPr lang="cs-CZ" baseline="0" dirty="0" smtClean="0"/>
              <a:t> elasticity </a:t>
            </a:r>
            <a:r>
              <a:rPr lang="cs-CZ" baseline="0" dirty="0" err="1" smtClean="0"/>
              <a:t>of</a:t>
            </a:r>
            <a:r>
              <a:rPr lang="cs-CZ" baseline="0" dirty="0" smtClean="0"/>
              <a:t> </a:t>
            </a:r>
            <a:r>
              <a:rPr lang="cs-CZ" baseline="0" dirty="0" err="1" smtClean="0"/>
              <a:t>demand</a:t>
            </a:r>
            <a:r>
              <a:rPr lang="cs-CZ" baseline="0" dirty="0" smtClean="0"/>
              <a:t> </a:t>
            </a:r>
            <a:r>
              <a:rPr lang="cs-CZ" baseline="0" dirty="0" err="1" smtClean="0"/>
              <a:t>for</a:t>
            </a:r>
            <a:r>
              <a:rPr lang="cs-CZ" baseline="0" dirty="0" smtClean="0"/>
              <a:t> </a:t>
            </a:r>
            <a:r>
              <a:rPr lang="cs-CZ" baseline="0" dirty="0" err="1" smtClean="0"/>
              <a:t>energy</a:t>
            </a:r>
            <a:r>
              <a:rPr lang="cs-CZ" baseline="0" dirty="0" smtClean="0"/>
              <a:t> </a:t>
            </a:r>
            <a:r>
              <a:rPr lang="cs-CZ" baseline="0" dirty="0" err="1" smtClean="0"/>
              <a:t>is</a:t>
            </a:r>
            <a:r>
              <a:rPr lang="cs-CZ" baseline="0" dirty="0" smtClean="0"/>
              <a:t> </a:t>
            </a:r>
            <a:r>
              <a:rPr lang="cs-CZ" baseline="0" dirty="0" err="1" smtClean="0"/>
              <a:t>bigger</a:t>
            </a:r>
            <a:r>
              <a:rPr lang="cs-CZ" baseline="0" dirty="0" smtClean="0"/>
              <a:t> </a:t>
            </a:r>
            <a:r>
              <a:rPr lang="cs-CZ" baseline="0" dirty="0" err="1" smtClean="0"/>
              <a:t>comapare</a:t>
            </a:r>
            <a:r>
              <a:rPr lang="cs-CZ" baseline="0" dirty="0" smtClean="0"/>
              <a:t> to </a:t>
            </a:r>
            <a:r>
              <a:rPr lang="cs-CZ" baseline="0" dirty="0" err="1" smtClean="0"/>
              <a:t>Austria</a:t>
            </a:r>
            <a:r>
              <a:rPr lang="cs-CZ" baseline="0" dirty="0" smtClean="0"/>
              <a:t>, </a:t>
            </a:r>
            <a:r>
              <a:rPr lang="cs-CZ" baseline="0" dirty="0" err="1" smtClean="0"/>
              <a:t>which</a:t>
            </a:r>
            <a:r>
              <a:rPr lang="cs-CZ" baseline="0" dirty="0" smtClean="0"/>
              <a:t> </a:t>
            </a:r>
            <a:r>
              <a:rPr lang="cs-CZ" baseline="0" dirty="0" err="1" smtClean="0"/>
              <a:t>is</a:t>
            </a:r>
            <a:r>
              <a:rPr lang="cs-CZ" baseline="0" dirty="0" smtClean="0"/>
              <a:t> </a:t>
            </a:r>
            <a:r>
              <a:rPr lang="cs-CZ" baseline="0" dirty="0" err="1" smtClean="0"/>
              <a:t>connected</a:t>
            </a:r>
            <a:r>
              <a:rPr lang="cs-CZ" baseline="0" dirty="0" smtClean="0"/>
              <a:t> </a:t>
            </a:r>
            <a:r>
              <a:rPr lang="cs-CZ" baseline="0" dirty="0" err="1" smtClean="0"/>
              <a:t>with</a:t>
            </a:r>
            <a:r>
              <a:rPr lang="cs-CZ" baseline="0" dirty="0" smtClean="0"/>
              <a:t> </a:t>
            </a:r>
            <a:r>
              <a:rPr lang="cs-CZ" baseline="0" dirty="0" err="1" smtClean="0"/>
              <a:t>energy</a:t>
            </a:r>
            <a:r>
              <a:rPr lang="cs-CZ" baseline="0" dirty="0" smtClean="0"/>
              <a:t> intensity </a:t>
            </a:r>
            <a:r>
              <a:rPr lang="cs-CZ" baseline="0" dirty="0" err="1" smtClean="0"/>
              <a:t>ect</a:t>
            </a:r>
            <a:r>
              <a:rPr lang="cs-CZ" baseline="0" dirty="0" smtClean="0"/>
              <a:t>.</a:t>
            </a:r>
            <a:endParaRPr lang="cs-CZ" dirty="0"/>
          </a:p>
        </p:txBody>
      </p:sp>
      <p:sp>
        <p:nvSpPr>
          <p:cNvPr id="4" name="Zástupný symbol pro číslo snímku 3"/>
          <p:cNvSpPr>
            <a:spLocks noGrp="1"/>
          </p:cNvSpPr>
          <p:nvPr>
            <p:ph type="sldNum" sz="quarter" idx="10"/>
          </p:nvPr>
        </p:nvSpPr>
        <p:spPr/>
        <p:txBody>
          <a:bodyPr/>
          <a:lstStyle/>
          <a:p>
            <a:fld id="{6156D027-15C1-4D08-BEA9-1FD310CD8263}" type="slidenum">
              <a:rPr lang="de-DE" smtClean="0"/>
              <a:pPr/>
              <a:t>15</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Electricity market is somewhat specific in that way that in certain load period price is affected only by increase of marginal unit. During peak hours the price is created by marginal product of particular generator which decision making relies crucially on development of underlying fuel driver</a:t>
            </a:r>
            <a:endParaRPr lang="cs-CZ" dirty="0"/>
          </a:p>
        </p:txBody>
      </p:sp>
      <p:sp>
        <p:nvSpPr>
          <p:cNvPr id="4" name="Zástupný symbol pro číslo snímku 3"/>
          <p:cNvSpPr>
            <a:spLocks noGrp="1"/>
          </p:cNvSpPr>
          <p:nvPr>
            <p:ph type="sldNum" sz="quarter" idx="10"/>
          </p:nvPr>
        </p:nvSpPr>
        <p:spPr/>
        <p:txBody>
          <a:bodyPr/>
          <a:lstStyle/>
          <a:p>
            <a:fld id="{6156D027-15C1-4D08-BEA9-1FD310CD8263}" type="slidenum">
              <a:rPr lang="de-DE" smtClean="0"/>
              <a:pPr/>
              <a:t>16</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6400800" y="6355080"/>
            <a:ext cx="2286000" cy="365760"/>
          </a:xfrm>
        </p:spPr>
        <p:txBody>
          <a:bodyPr/>
          <a:lstStyle>
            <a:lvl1pPr>
              <a:defRPr sz="1400"/>
            </a:lvl1pPr>
          </a:lstStyle>
          <a:p>
            <a:r>
              <a:rPr lang="de-DE" smtClean="0"/>
              <a:t>24.6.2011</a:t>
            </a:r>
            <a:endParaRPr lang="de-DE"/>
          </a:p>
        </p:txBody>
      </p:sp>
      <p:sp>
        <p:nvSpPr>
          <p:cNvPr id="17" name="Fußzeilenplatzhalter 16"/>
          <p:cNvSpPr>
            <a:spLocks noGrp="1"/>
          </p:cNvSpPr>
          <p:nvPr>
            <p:ph type="ftr" sz="quarter" idx="11"/>
          </p:nvPr>
        </p:nvSpPr>
        <p:spPr>
          <a:xfrm>
            <a:off x="2898648" y="6355080"/>
            <a:ext cx="3474720" cy="365760"/>
          </a:xfrm>
        </p:spPr>
        <p:txBody>
          <a:bodyPr/>
          <a:lstStyle/>
          <a:p>
            <a:r>
              <a:rPr lang="de-DE" smtClean="0"/>
              <a:t>Summer School Graz</a:t>
            </a:r>
            <a:endParaRPr lang="de-DE"/>
          </a:p>
        </p:txBody>
      </p:sp>
      <p:sp>
        <p:nvSpPr>
          <p:cNvPr id="29" name="Foliennummernplatzhalter 28"/>
          <p:cNvSpPr>
            <a:spLocks noGrp="1"/>
          </p:cNvSpPr>
          <p:nvPr>
            <p:ph type="sldNum" sz="quarter" idx="12"/>
          </p:nvPr>
        </p:nvSpPr>
        <p:spPr>
          <a:xfrm>
            <a:off x="1216152" y="6355080"/>
            <a:ext cx="1219200" cy="365760"/>
          </a:xfrm>
        </p:spPr>
        <p:txBody>
          <a:bodyPr/>
          <a:lstStyle/>
          <a:p>
            <a:fld id="{2FE8260F-5045-41D2-A9EE-B9C8D70682FA}" type="slidenum">
              <a:rPr lang="de-DE" smtClean="0"/>
              <a:pPr/>
              <a:t>‹#›</a:t>
            </a:fld>
            <a:endParaRPr lang="de-DE"/>
          </a:p>
        </p:txBody>
      </p:sp>
      <p:sp>
        <p:nvSpPr>
          <p:cNvPr id="21" name="Rechtec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ec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ec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r>
              <a:rPr lang="de-DE" smtClean="0"/>
              <a:t>24.6.2011</a:t>
            </a:r>
            <a:endParaRPr lang="de-DE"/>
          </a:p>
        </p:txBody>
      </p:sp>
      <p:sp>
        <p:nvSpPr>
          <p:cNvPr id="5" name="Fußzeilenplatzhalter 4"/>
          <p:cNvSpPr>
            <a:spLocks noGrp="1"/>
          </p:cNvSpPr>
          <p:nvPr>
            <p:ph type="ftr" sz="quarter" idx="11"/>
          </p:nvPr>
        </p:nvSpPr>
        <p:spPr/>
        <p:txBody>
          <a:bodyPr/>
          <a:lstStyle/>
          <a:p>
            <a:r>
              <a:rPr lang="de-DE" smtClean="0"/>
              <a:t>Summer School Graz</a:t>
            </a:r>
            <a:endParaRPr lang="de-DE"/>
          </a:p>
        </p:txBody>
      </p:sp>
      <p:sp>
        <p:nvSpPr>
          <p:cNvPr id="6" name="Foliennummernplatzhalter 5"/>
          <p:cNvSpPr>
            <a:spLocks noGrp="1"/>
          </p:cNvSpPr>
          <p:nvPr>
            <p:ph type="sldNum" sz="quarter" idx="12"/>
          </p:nvPr>
        </p:nvSpPr>
        <p:spPr/>
        <p:txBody>
          <a:bodyPr/>
          <a:lstStyle/>
          <a:p>
            <a:fld id="{2FE8260F-5045-41D2-A9EE-B9C8D70682FA}"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r>
              <a:rPr lang="de-DE" smtClean="0"/>
              <a:t>24.6.2011</a:t>
            </a:r>
            <a:endParaRPr lang="de-DE"/>
          </a:p>
        </p:txBody>
      </p:sp>
      <p:sp>
        <p:nvSpPr>
          <p:cNvPr id="5" name="Fußzeilenplatzhalter 4"/>
          <p:cNvSpPr>
            <a:spLocks noGrp="1"/>
          </p:cNvSpPr>
          <p:nvPr>
            <p:ph type="ftr" sz="quarter" idx="11"/>
          </p:nvPr>
        </p:nvSpPr>
        <p:spPr/>
        <p:txBody>
          <a:bodyPr/>
          <a:lstStyle/>
          <a:p>
            <a:r>
              <a:rPr lang="de-DE" smtClean="0"/>
              <a:t>Summer School Graz</a:t>
            </a:r>
            <a:endParaRPr lang="de-DE"/>
          </a:p>
        </p:txBody>
      </p:sp>
      <p:sp>
        <p:nvSpPr>
          <p:cNvPr id="6" name="Foliennummernplatzhalter 5"/>
          <p:cNvSpPr>
            <a:spLocks noGrp="1"/>
          </p:cNvSpPr>
          <p:nvPr>
            <p:ph type="sldNum" sz="quarter" idx="12"/>
          </p:nvPr>
        </p:nvSpPr>
        <p:spPr/>
        <p:txBody>
          <a:bodyPr/>
          <a:lstStyle/>
          <a:p>
            <a:fld id="{2FE8260F-5045-41D2-A9EE-B9C8D70682FA}" type="slidenum">
              <a:rPr lang="de-DE" smtClean="0"/>
              <a:pPr/>
              <a:t>‹#›</a:t>
            </a:fld>
            <a:endParaRPr lang="de-DE"/>
          </a:p>
        </p:txBody>
      </p:sp>
      <p:sp>
        <p:nvSpPr>
          <p:cNvPr id="7" name="Gerade Verbindung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leichschenkliges Dreiec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Gerade Verbindung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r>
              <a:rPr lang="de-DE" smtClean="0"/>
              <a:t>24.6.2011</a:t>
            </a:r>
            <a:endParaRPr lang="de-DE"/>
          </a:p>
        </p:txBody>
      </p:sp>
      <p:sp>
        <p:nvSpPr>
          <p:cNvPr id="5" name="Fußzeilenplatzhalter 4"/>
          <p:cNvSpPr>
            <a:spLocks noGrp="1"/>
          </p:cNvSpPr>
          <p:nvPr>
            <p:ph type="ftr" sz="quarter" idx="11"/>
          </p:nvPr>
        </p:nvSpPr>
        <p:spPr/>
        <p:txBody>
          <a:bodyPr/>
          <a:lstStyle/>
          <a:p>
            <a:r>
              <a:rPr lang="de-DE" smtClean="0"/>
              <a:t>Summer School Graz</a:t>
            </a:r>
            <a:endParaRPr lang="de-DE"/>
          </a:p>
        </p:txBody>
      </p:sp>
      <p:sp>
        <p:nvSpPr>
          <p:cNvPr id="6" name="Foliennummernplatzhalter 5"/>
          <p:cNvSpPr>
            <a:spLocks noGrp="1"/>
          </p:cNvSpPr>
          <p:nvPr>
            <p:ph type="sldNum" sz="quarter" idx="12"/>
          </p:nvPr>
        </p:nvSpPr>
        <p:spPr/>
        <p:txBody>
          <a:bodyPr/>
          <a:lstStyle/>
          <a:p>
            <a:fld id="{2FE8260F-5045-41D2-A9EE-B9C8D70682FA}" type="slidenum">
              <a:rPr lang="de-DE" smtClean="0"/>
              <a:pPr/>
              <a:t>‹#›</a:t>
            </a:fld>
            <a:endParaRPr lang="de-DE"/>
          </a:p>
        </p:txBody>
      </p:sp>
      <p:sp>
        <p:nvSpPr>
          <p:cNvPr id="8" name="Inhaltsplatzhalter 7"/>
          <p:cNvSpPr>
            <a:spLocks noGrp="1"/>
          </p:cNvSpPr>
          <p:nvPr>
            <p:ph sz="quarter" idx="1"/>
          </p:nvPr>
        </p:nvSpPr>
        <p:spPr>
          <a:xfrm>
            <a:off x="457200" y="1219200"/>
            <a:ext cx="8229600" cy="493776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a:xfrm>
            <a:off x="6400800" y="6355080"/>
            <a:ext cx="2286000" cy="365760"/>
          </a:xfrm>
        </p:spPr>
        <p:txBody>
          <a:bodyPr/>
          <a:lstStyle/>
          <a:p>
            <a:r>
              <a:rPr lang="de-DE" smtClean="0"/>
              <a:t>24.6.2011</a:t>
            </a:r>
            <a:endParaRPr lang="de-DE"/>
          </a:p>
        </p:txBody>
      </p:sp>
      <p:sp>
        <p:nvSpPr>
          <p:cNvPr id="5" name="Fußzeilenplatzhalter 4"/>
          <p:cNvSpPr>
            <a:spLocks noGrp="1"/>
          </p:cNvSpPr>
          <p:nvPr>
            <p:ph type="ftr" sz="quarter" idx="11"/>
          </p:nvPr>
        </p:nvSpPr>
        <p:spPr>
          <a:xfrm>
            <a:off x="2898648" y="6355080"/>
            <a:ext cx="3474720" cy="365760"/>
          </a:xfrm>
        </p:spPr>
        <p:txBody>
          <a:bodyPr/>
          <a:lstStyle/>
          <a:p>
            <a:r>
              <a:rPr lang="de-DE" smtClean="0"/>
              <a:t>Summer School Graz</a:t>
            </a:r>
            <a:endParaRPr lang="de-DE"/>
          </a:p>
        </p:txBody>
      </p:sp>
      <p:sp>
        <p:nvSpPr>
          <p:cNvPr id="6" name="Foliennummernplatzhalter 5"/>
          <p:cNvSpPr>
            <a:spLocks noGrp="1"/>
          </p:cNvSpPr>
          <p:nvPr>
            <p:ph type="sldNum" sz="quarter" idx="12"/>
          </p:nvPr>
        </p:nvSpPr>
        <p:spPr>
          <a:xfrm>
            <a:off x="1069848" y="6355080"/>
            <a:ext cx="1520952" cy="365760"/>
          </a:xfrm>
        </p:spPr>
        <p:txBody>
          <a:bodyPr/>
          <a:lstStyle/>
          <a:p>
            <a:fld id="{2FE8260F-5045-41D2-A9EE-B9C8D70682FA}" type="slidenum">
              <a:rPr lang="de-DE" smtClean="0"/>
              <a:pPr/>
              <a:t>‹#›</a:t>
            </a:fld>
            <a:endParaRPr lang="de-DE"/>
          </a:p>
        </p:txBody>
      </p:sp>
      <p:sp>
        <p:nvSpPr>
          <p:cNvPr id="7" name="Rechtec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r>
              <a:rPr lang="de-DE" smtClean="0"/>
              <a:t>24.6.2011</a:t>
            </a:r>
            <a:endParaRPr lang="de-DE"/>
          </a:p>
        </p:txBody>
      </p:sp>
      <p:sp>
        <p:nvSpPr>
          <p:cNvPr id="6" name="Fußzeilenplatzhalter 5"/>
          <p:cNvSpPr>
            <a:spLocks noGrp="1"/>
          </p:cNvSpPr>
          <p:nvPr>
            <p:ph type="ftr" sz="quarter" idx="11"/>
          </p:nvPr>
        </p:nvSpPr>
        <p:spPr/>
        <p:txBody>
          <a:bodyPr/>
          <a:lstStyle/>
          <a:p>
            <a:r>
              <a:rPr lang="de-DE" smtClean="0"/>
              <a:t>Summer School Graz</a:t>
            </a:r>
            <a:endParaRPr lang="de-DE"/>
          </a:p>
        </p:txBody>
      </p:sp>
      <p:sp>
        <p:nvSpPr>
          <p:cNvPr id="7" name="Foliennummernplatzhalter 6"/>
          <p:cNvSpPr>
            <a:spLocks noGrp="1"/>
          </p:cNvSpPr>
          <p:nvPr>
            <p:ph type="sldNum" sz="quarter" idx="12"/>
          </p:nvPr>
        </p:nvSpPr>
        <p:spPr/>
        <p:txBody>
          <a:bodyPr/>
          <a:lstStyle/>
          <a:p>
            <a:fld id="{2FE8260F-5045-41D2-A9EE-B9C8D70682FA}" type="slidenum">
              <a:rPr lang="de-DE" smtClean="0"/>
              <a:pPr/>
              <a:t>‹#›</a:t>
            </a:fld>
            <a:endParaRPr lang="de-DE"/>
          </a:p>
        </p:txBody>
      </p:sp>
      <p:sp>
        <p:nvSpPr>
          <p:cNvPr id="9" name="Inhaltsplatzhalter 8"/>
          <p:cNvSpPr>
            <a:spLocks noGrp="1"/>
          </p:cNvSpPr>
          <p:nvPr>
            <p:ph sz="quarter" idx="1"/>
          </p:nvPr>
        </p:nvSpPr>
        <p:spPr>
          <a:xfrm>
            <a:off x="457200" y="1219200"/>
            <a:ext cx="4041648" cy="493776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632198" y="1216152"/>
            <a:ext cx="4041648" cy="493776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r>
              <a:rPr lang="de-DE" smtClean="0"/>
              <a:t>24.6.2011</a:t>
            </a:r>
            <a:endParaRPr lang="de-DE"/>
          </a:p>
        </p:txBody>
      </p:sp>
      <p:sp>
        <p:nvSpPr>
          <p:cNvPr id="8" name="Fußzeilenplatzhalter 7"/>
          <p:cNvSpPr>
            <a:spLocks noGrp="1"/>
          </p:cNvSpPr>
          <p:nvPr>
            <p:ph type="ftr" sz="quarter" idx="11"/>
          </p:nvPr>
        </p:nvSpPr>
        <p:spPr/>
        <p:txBody>
          <a:bodyPr/>
          <a:lstStyle/>
          <a:p>
            <a:r>
              <a:rPr lang="de-DE" smtClean="0"/>
              <a:t>Summer School Graz</a:t>
            </a:r>
            <a:endParaRPr lang="de-DE"/>
          </a:p>
        </p:txBody>
      </p:sp>
      <p:sp>
        <p:nvSpPr>
          <p:cNvPr id="9" name="Foliennummernplatzhalter 8"/>
          <p:cNvSpPr>
            <a:spLocks noGrp="1"/>
          </p:cNvSpPr>
          <p:nvPr>
            <p:ph type="sldNum" sz="quarter" idx="12"/>
          </p:nvPr>
        </p:nvSpPr>
        <p:spPr/>
        <p:txBody>
          <a:bodyPr/>
          <a:lstStyle/>
          <a:p>
            <a:fld id="{2FE8260F-5045-41D2-A9EE-B9C8D70682FA}" type="slidenum">
              <a:rPr lang="de-DE" smtClean="0"/>
              <a:pPr/>
              <a:t>‹#›</a:t>
            </a:fld>
            <a:endParaRPr lang="de-DE"/>
          </a:p>
        </p:txBody>
      </p:sp>
      <p:sp>
        <p:nvSpPr>
          <p:cNvPr id="11" name="Inhaltsplatzhalter 10"/>
          <p:cNvSpPr>
            <a:spLocks noGrp="1"/>
          </p:cNvSpPr>
          <p:nvPr>
            <p:ph sz="quarter" idx="2"/>
          </p:nvPr>
        </p:nvSpPr>
        <p:spPr>
          <a:xfrm>
            <a:off x="457200" y="2133600"/>
            <a:ext cx="4038600" cy="40386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648200" y="2133600"/>
            <a:ext cx="4038600" cy="40386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r>
              <a:rPr lang="de-DE" smtClean="0"/>
              <a:t>24.6.2011</a:t>
            </a:r>
            <a:endParaRPr lang="de-DE"/>
          </a:p>
        </p:txBody>
      </p:sp>
      <p:sp>
        <p:nvSpPr>
          <p:cNvPr id="4" name="Fußzeilenplatzhalter 3"/>
          <p:cNvSpPr>
            <a:spLocks noGrp="1"/>
          </p:cNvSpPr>
          <p:nvPr>
            <p:ph type="ftr" sz="quarter" idx="11"/>
          </p:nvPr>
        </p:nvSpPr>
        <p:spPr/>
        <p:txBody>
          <a:bodyPr/>
          <a:lstStyle/>
          <a:p>
            <a:r>
              <a:rPr lang="de-DE" smtClean="0"/>
              <a:t>Summer School Graz</a:t>
            </a:r>
            <a:endParaRPr lang="de-DE"/>
          </a:p>
        </p:txBody>
      </p:sp>
      <p:sp>
        <p:nvSpPr>
          <p:cNvPr id="5" name="Foliennummernplatzhalter 4"/>
          <p:cNvSpPr>
            <a:spLocks noGrp="1"/>
          </p:cNvSpPr>
          <p:nvPr>
            <p:ph type="sldNum" sz="quarter" idx="12"/>
          </p:nvPr>
        </p:nvSpPr>
        <p:spPr/>
        <p:txBody>
          <a:bodyPr/>
          <a:lstStyle/>
          <a:p>
            <a:fld id="{2FE8260F-5045-41D2-A9EE-B9C8D70682FA}" type="slidenum">
              <a:rPr lang="de-DE" smtClean="0"/>
              <a:pPr/>
              <a:t>‹#›</a:t>
            </a:fld>
            <a:endParaRPr lang="de-DE"/>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24.6.2011</a:t>
            </a:r>
            <a:endParaRPr lang="de-DE"/>
          </a:p>
        </p:txBody>
      </p:sp>
      <p:sp>
        <p:nvSpPr>
          <p:cNvPr id="3" name="Fußzeilenplatzhalter 2"/>
          <p:cNvSpPr>
            <a:spLocks noGrp="1"/>
          </p:cNvSpPr>
          <p:nvPr>
            <p:ph type="ftr" sz="quarter" idx="11"/>
          </p:nvPr>
        </p:nvSpPr>
        <p:spPr/>
        <p:txBody>
          <a:bodyPr/>
          <a:lstStyle/>
          <a:p>
            <a:r>
              <a:rPr lang="de-DE" smtClean="0"/>
              <a:t>Summer School Graz</a:t>
            </a:r>
            <a:endParaRPr lang="de-DE"/>
          </a:p>
        </p:txBody>
      </p:sp>
      <p:sp>
        <p:nvSpPr>
          <p:cNvPr id="4" name="Foliennummernplatzhalter 3"/>
          <p:cNvSpPr>
            <a:spLocks noGrp="1"/>
          </p:cNvSpPr>
          <p:nvPr>
            <p:ph type="sldNum" sz="quarter" idx="12"/>
          </p:nvPr>
        </p:nvSpPr>
        <p:spPr/>
        <p:txBody>
          <a:bodyPr/>
          <a:lstStyle/>
          <a:p>
            <a:fld id="{2FE8260F-5045-41D2-A9EE-B9C8D70682FA}" type="slidenum">
              <a:rPr lang="de-DE" smtClean="0"/>
              <a:pPr/>
              <a:t>‹#›</a:t>
            </a:fld>
            <a:endParaRPr lang="de-DE"/>
          </a:p>
        </p:txBody>
      </p:sp>
      <p:sp>
        <p:nvSpPr>
          <p:cNvPr id="5" name="Gerade Verbindung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r>
              <a:rPr lang="de-DE" smtClean="0"/>
              <a:t>24.6.2011</a:t>
            </a:r>
            <a:endParaRPr lang="de-DE"/>
          </a:p>
        </p:txBody>
      </p:sp>
      <p:sp>
        <p:nvSpPr>
          <p:cNvPr id="6" name="Fußzeilenplatzhalter 5"/>
          <p:cNvSpPr>
            <a:spLocks noGrp="1"/>
          </p:cNvSpPr>
          <p:nvPr>
            <p:ph type="ftr" sz="quarter" idx="11"/>
          </p:nvPr>
        </p:nvSpPr>
        <p:spPr/>
        <p:txBody>
          <a:bodyPr/>
          <a:lstStyle/>
          <a:p>
            <a:r>
              <a:rPr lang="de-DE" smtClean="0"/>
              <a:t>Summer School Graz</a:t>
            </a:r>
            <a:endParaRPr lang="de-DE"/>
          </a:p>
        </p:txBody>
      </p:sp>
      <p:sp>
        <p:nvSpPr>
          <p:cNvPr id="7" name="Foliennummernplatzhalter 6"/>
          <p:cNvSpPr>
            <a:spLocks noGrp="1"/>
          </p:cNvSpPr>
          <p:nvPr>
            <p:ph type="sldNum" sz="quarter" idx="12"/>
          </p:nvPr>
        </p:nvSpPr>
        <p:spPr/>
        <p:txBody>
          <a:bodyPr/>
          <a:lstStyle/>
          <a:p>
            <a:fld id="{2FE8260F-5045-41D2-A9EE-B9C8D70682FA}" type="slidenum">
              <a:rPr lang="de-DE" smtClean="0"/>
              <a:pPr/>
              <a:t>‹#›</a:t>
            </a:fld>
            <a:endParaRPr lang="de-DE"/>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rade Verbindung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nhaltsplatzhalter 11"/>
          <p:cNvSpPr>
            <a:spLocks noGrp="1"/>
          </p:cNvSpPr>
          <p:nvPr>
            <p:ph sz="quarter" idx="1"/>
          </p:nvPr>
        </p:nvSpPr>
        <p:spPr>
          <a:xfrm>
            <a:off x="304800" y="304800"/>
            <a:ext cx="5715000" cy="5715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r>
              <a:rPr lang="de-DE" smtClean="0"/>
              <a:t>24.6.2011</a:t>
            </a:r>
            <a:endParaRPr lang="de-DE"/>
          </a:p>
        </p:txBody>
      </p:sp>
      <p:sp>
        <p:nvSpPr>
          <p:cNvPr id="6" name="Fußzeilenplatzhalter 5"/>
          <p:cNvSpPr>
            <a:spLocks noGrp="1"/>
          </p:cNvSpPr>
          <p:nvPr>
            <p:ph type="ftr" sz="quarter" idx="11"/>
          </p:nvPr>
        </p:nvSpPr>
        <p:spPr/>
        <p:txBody>
          <a:bodyPr/>
          <a:lstStyle/>
          <a:p>
            <a:r>
              <a:rPr lang="de-DE" smtClean="0"/>
              <a:t>Summer School Graz</a:t>
            </a:r>
            <a:endParaRPr lang="de-DE"/>
          </a:p>
        </p:txBody>
      </p:sp>
      <p:sp>
        <p:nvSpPr>
          <p:cNvPr id="7" name="Foliennummernplatzhalter 6"/>
          <p:cNvSpPr>
            <a:spLocks noGrp="1"/>
          </p:cNvSpPr>
          <p:nvPr>
            <p:ph type="sldNum" sz="quarter" idx="12"/>
          </p:nvPr>
        </p:nvSpPr>
        <p:spPr/>
        <p:txBody>
          <a:bodyPr/>
          <a:lstStyle/>
          <a:p>
            <a:fld id="{2FE8260F-5045-41D2-A9EE-B9C8D70682FA}" type="slidenum">
              <a:rPr lang="de-DE" smtClean="0"/>
              <a:pPr/>
              <a:t>‹#›</a:t>
            </a:fld>
            <a:endParaRPr lang="de-DE"/>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152400"/>
            <a:ext cx="8229600" cy="990600"/>
          </a:xfrm>
          <a:prstGeom prst="rect">
            <a:avLst/>
          </a:prstGeom>
        </p:spPr>
        <p:txBody>
          <a:bodyPr vert="horz"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de-DE" smtClean="0"/>
              <a:t>24.6.2011</a:t>
            </a:r>
            <a:endParaRPr lang="de-DE"/>
          </a:p>
        </p:txBody>
      </p:sp>
      <p:sp>
        <p:nvSpPr>
          <p:cNvPr id="3" name="Fußzeilenplatzhalt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de-DE" smtClean="0"/>
              <a:t>Summer School Graz</a:t>
            </a:r>
            <a:endParaRPr lang="de-DE"/>
          </a:p>
        </p:txBody>
      </p:sp>
      <p:sp>
        <p:nvSpPr>
          <p:cNvPr id="23" name="Foliennummernplatzhalt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FE8260F-5045-41D2-A9EE-B9C8D70682FA}" type="slidenum">
              <a:rPr lang="de-DE" smtClean="0"/>
              <a:pPr/>
              <a:t>‹#›</a:t>
            </a:fld>
            <a:endParaRPr lang="de-DE"/>
          </a:p>
        </p:txBody>
      </p:sp>
      <p:sp>
        <p:nvSpPr>
          <p:cNvPr id="28" name="Gerade Verbindung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Gerade Verbindung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leichschenkliges Dreiec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19200" y="3657600"/>
            <a:ext cx="6858000" cy="1219200"/>
          </a:xfrm>
        </p:spPr>
        <p:txBody>
          <a:bodyPr>
            <a:normAutofit fontScale="90000"/>
          </a:bodyPr>
          <a:lstStyle/>
          <a:p>
            <a:r>
              <a:rPr lang="en-US" dirty="0" smtClean="0"/>
              <a:t>Impact of EU CO2 trading scheme on energy sector</a:t>
            </a:r>
            <a:r>
              <a:rPr lang="de-DE" dirty="0" smtClean="0"/>
              <a:t/>
            </a:r>
            <a:br>
              <a:rPr lang="de-DE" dirty="0" smtClean="0"/>
            </a:br>
            <a:r>
              <a:rPr lang="en-US" sz="1800" i="1" dirty="0" smtClean="0"/>
              <a:t>The comparison of Austria and Czech Republic</a:t>
            </a:r>
            <a:r>
              <a:rPr lang="de-DE" sz="1800" dirty="0" smtClean="0"/>
              <a:t/>
            </a:r>
            <a:br>
              <a:rPr lang="de-DE" sz="1800" dirty="0" smtClean="0"/>
            </a:br>
            <a:endParaRPr lang="de-DE" sz="1800" dirty="0"/>
          </a:p>
        </p:txBody>
      </p:sp>
      <p:sp>
        <p:nvSpPr>
          <p:cNvPr id="3" name="Untertitel 2"/>
          <p:cNvSpPr>
            <a:spLocks noGrp="1"/>
          </p:cNvSpPr>
          <p:nvPr>
            <p:ph type="subTitle" idx="1"/>
          </p:nvPr>
        </p:nvSpPr>
        <p:spPr>
          <a:xfrm>
            <a:off x="1219200" y="5105400"/>
            <a:ext cx="6858000" cy="685800"/>
          </a:xfrm>
        </p:spPr>
        <p:txBody>
          <a:bodyPr>
            <a:normAutofit fontScale="40000" lnSpcReduction="20000"/>
          </a:bodyPr>
          <a:lstStyle/>
          <a:p>
            <a:r>
              <a:rPr lang="en-US" sz="2900" i="1" dirty="0" err="1" smtClean="0"/>
              <a:t>Tomáš</a:t>
            </a:r>
            <a:r>
              <a:rPr lang="en-US" sz="2900" i="1" dirty="0" smtClean="0"/>
              <a:t> </a:t>
            </a:r>
            <a:r>
              <a:rPr lang="en-US" sz="2900" i="1" dirty="0" err="1" smtClean="0"/>
              <a:t>Smejkal</a:t>
            </a:r>
            <a:endParaRPr lang="de-DE" sz="2900" dirty="0" smtClean="0"/>
          </a:p>
          <a:p>
            <a:r>
              <a:rPr lang="en-US" sz="2900" i="1" dirty="0" smtClean="0"/>
              <a:t>Teresa </a:t>
            </a:r>
            <a:r>
              <a:rPr lang="en-US" sz="2900" i="1" dirty="0" err="1" smtClean="0"/>
              <a:t>Kallsperger</a:t>
            </a:r>
            <a:endParaRPr lang="de-DE" sz="2900" dirty="0" smtClean="0"/>
          </a:p>
          <a:p>
            <a:r>
              <a:rPr lang="en-US" dirty="0" smtClean="0"/>
              <a:t> </a:t>
            </a:r>
            <a:endParaRPr lang="de-DE" dirty="0" smtClean="0"/>
          </a:p>
          <a:p>
            <a:endParaRPr lang="de-DE" dirty="0"/>
          </a:p>
        </p:txBody>
      </p:sp>
      <p:sp>
        <p:nvSpPr>
          <p:cNvPr id="4" name="Datumsplatzhalter 3"/>
          <p:cNvSpPr>
            <a:spLocks noGrp="1"/>
          </p:cNvSpPr>
          <p:nvPr>
            <p:ph type="dt" sz="half" idx="10"/>
          </p:nvPr>
        </p:nvSpPr>
        <p:spPr/>
        <p:txBody>
          <a:bodyPr/>
          <a:lstStyle/>
          <a:p>
            <a:r>
              <a:rPr lang="de-DE" dirty="0" smtClean="0"/>
              <a:t>24.6.2011</a:t>
            </a:r>
            <a:endParaRPr lang="de-DE" dirty="0"/>
          </a:p>
        </p:txBody>
      </p:sp>
      <p:sp>
        <p:nvSpPr>
          <p:cNvPr id="5" name="Foliennummernplatzhalter 4"/>
          <p:cNvSpPr>
            <a:spLocks noGrp="1"/>
          </p:cNvSpPr>
          <p:nvPr>
            <p:ph type="sldNum" sz="quarter" idx="12"/>
          </p:nvPr>
        </p:nvSpPr>
        <p:spPr/>
        <p:txBody>
          <a:bodyPr/>
          <a:lstStyle/>
          <a:p>
            <a:fld id="{DD4D37F9-2B3F-4676-A59A-ABE5741E9295}" type="slidenum">
              <a:rPr lang="de-DE" smtClean="0"/>
              <a:pPr/>
              <a:t>1</a:t>
            </a:fld>
            <a:endParaRPr lang="de-DE" dirty="0"/>
          </a:p>
        </p:txBody>
      </p:sp>
      <p:sp>
        <p:nvSpPr>
          <p:cNvPr id="6" name="Fußzeilenplatzhalter 5"/>
          <p:cNvSpPr>
            <a:spLocks noGrp="1"/>
          </p:cNvSpPr>
          <p:nvPr>
            <p:ph type="ftr" sz="quarter" idx="11"/>
          </p:nvPr>
        </p:nvSpPr>
        <p:spPr/>
        <p:txBody>
          <a:bodyPr/>
          <a:lstStyle/>
          <a:p>
            <a:r>
              <a:rPr lang="de-DE" dirty="0" smtClean="0"/>
              <a:t>Summer School Graz</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10</a:t>
            </a:fld>
            <a:endParaRPr lang="de-DE"/>
          </a:p>
        </p:txBody>
      </p:sp>
      <p:pic>
        <p:nvPicPr>
          <p:cNvPr id="7" name="Obrázek 6"/>
          <p:cNvPicPr/>
          <p:nvPr/>
        </p:nvPicPr>
        <p:blipFill>
          <a:blip r:embed="rId2" cstate="print"/>
          <a:srcRect/>
          <a:stretch>
            <a:fillRect/>
          </a:stretch>
        </p:blipFill>
        <p:spPr bwMode="auto">
          <a:xfrm>
            <a:off x="685800" y="533400"/>
            <a:ext cx="3743325" cy="3429000"/>
          </a:xfrm>
          <a:prstGeom prst="rect">
            <a:avLst/>
          </a:prstGeom>
          <a:noFill/>
          <a:ln w="9525">
            <a:noFill/>
            <a:miter lim="800000"/>
            <a:headEnd/>
            <a:tailEnd/>
          </a:ln>
        </p:spPr>
      </p:pic>
      <p:pic>
        <p:nvPicPr>
          <p:cNvPr id="8" name="Obrázek 7"/>
          <p:cNvPicPr/>
          <p:nvPr/>
        </p:nvPicPr>
        <p:blipFill>
          <a:blip r:embed="rId3" cstate="print"/>
          <a:srcRect/>
          <a:stretch>
            <a:fillRect/>
          </a:stretch>
        </p:blipFill>
        <p:spPr bwMode="auto">
          <a:xfrm>
            <a:off x="4419600" y="533400"/>
            <a:ext cx="4038600" cy="3352800"/>
          </a:xfrm>
          <a:prstGeom prst="rect">
            <a:avLst/>
          </a:prstGeom>
          <a:noFill/>
          <a:ln w="9525">
            <a:noFill/>
            <a:miter lim="800000"/>
            <a:headEnd/>
            <a:tailEnd/>
          </a:ln>
        </p:spPr>
      </p:pic>
      <p:pic>
        <p:nvPicPr>
          <p:cNvPr id="9" name="Obrázek 8"/>
          <p:cNvPicPr/>
          <p:nvPr/>
        </p:nvPicPr>
        <p:blipFill>
          <a:blip r:embed="rId4" cstate="print"/>
          <a:srcRect/>
          <a:stretch>
            <a:fillRect/>
          </a:stretch>
        </p:blipFill>
        <p:spPr bwMode="auto">
          <a:xfrm>
            <a:off x="533400" y="4267200"/>
            <a:ext cx="4343400" cy="1524000"/>
          </a:xfrm>
          <a:prstGeom prst="rect">
            <a:avLst/>
          </a:prstGeom>
          <a:noFill/>
          <a:ln w="9525">
            <a:noFill/>
            <a:miter lim="800000"/>
            <a:headEnd/>
            <a:tailEnd/>
          </a:ln>
        </p:spPr>
      </p:pic>
      <p:pic>
        <p:nvPicPr>
          <p:cNvPr id="10" name="Obrázek 9"/>
          <p:cNvPicPr/>
          <p:nvPr/>
        </p:nvPicPr>
        <p:blipFill>
          <a:blip r:embed="rId5" cstate="print"/>
          <a:srcRect/>
          <a:stretch>
            <a:fillRect/>
          </a:stretch>
        </p:blipFill>
        <p:spPr bwMode="auto">
          <a:xfrm>
            <a:off x="4724400" y="4191000"/>
            <a:ext cx="4086225" cy="16383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11</a:t>
            </a:fld>
            <a:endParaRPr lang="de-DE"/>
          </a:p>
        </p:txBody>
      </p:sp>
      <p:graphicFrame>
        <p:nvGraphicFramePr>
          <p:cNvPr id="8" name="Graf 7"/>
          <p:cNvGraphicFramePr/>
          <p:nvPr/>
        </p:nvGraphicFramePr>
        <p:xfrm>
          <a:off x="2057400" y="3124200"/>
          <a:ext cx="5867400" cy="31003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Graf 8"/>
          <p:cNvGraphicFramePr/>
          <p:nvPr/>
        </p:nvGraphicFramePr>
        <p:xfrm>
          <a:off x="1676400" y="304800"/>
          <a:ext cx="6553200" cy="2895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Impact of EU ETS?</a:t>
            </a:r>
            <a:endParaRPr lang="en-US" dirty="0"/>
          </a:p>
        </p:txBody>
      </p:sp>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12</a:t>
            </a:fld>
            <a:endParaRPr lang="de-DE"/>
          </a:p>
        </p:txBody>
      </p:sp>
      <p:sp>
        <p:nvSpPr>
          <p:cNvPr id="6" name="Zástupný symbol pro obsah 5"/>
          <p:cNvSpPr>
            <a:spLocks noGrp="1"/>
          </p:cNvSpPr>
          <p:nvPr>
            <p:ph sz="quarter" idx="1"/>
          </p:nvPr>
        </p:nvSpPr>
        <p:spPr>
          <a:xfrm>
            <a:off x="457200" y="1295400"/>
            <a:ext cx="8229600" cy="4861560"/>
          </a:xfrm>
        </p:spPr>
        <p:txBody>
          <a:bodyPr/>
          <a:lstStyle/>
          <a:p>
            <a:pPr>
              <a:spcAft>
                <a:spcPts val="1200"/>
              </a:spcAft>
            </a:pPr>
            <a:r>
              <a:rPr lang="en-US" dirty="0" smtClean="0"/>
              <a:t>Pricing carbon =&gt; higher cost for power producers</a:t>
            </a:r>
            <a:endParaRPr lang="cs-CZ" dirty="0" smtClean="0"/>
          </a:p>
          <a:p>
            <a:pPr>
              <a:spcAft>
                <a:spcPts val="1200"/>
              </a:spcAft>
            </a:pPr>
            <a:endParaRPr lang="cs-CZ" dirty="0" smtClean="0"/>
          </a:p>
          <a:p>
            <a:pPr>
              <a:spcAft>
                <a:spcPts val="1200"/>
              </a:spcAft>
            </a:pPr>
            <a:endParaRPr lang="cs-CZ" dirty="0" smtClean="0"/>
          </a:p>
          <a:p>
            <a:pPr>
              <a:spcAft>
                <a:spcPts val="1200"/>
              </a:spcAft>
            </a:pPr>
            <a:r>
              <a:rPr lang="en-US" dirty="0" smtClean="0"/>
              <a:t>Windfall profits</a:t>
            </a:r>
          </a:p>
          <a:p>
            <a:pPr>
              <a:spcAft>
                <a:spcPts val="1200"/>
              </a:spcAft>
            </a:pPr>
            <a:r>
              <a:rPr lang="en-US" dirty="0" smtClean="0"/>
              <a:t>Cost pass through rate</a:t>
            </a:r>
          </a:p>
          <a:p>
            <a:pPr>
              <a:buNone/>
            </a:pPr>
            <a:endParaRPr lang="en-US" dirty="0"/>
          </a:p>
        </p:txBody>
      </p:sp>
      <p:sp>
        <p:nvSpPr>
          <p:cNvPr id="7" name="TextovéPole 6"/>
          <p:cNvSpPr txBox="1"/>
          <p:nvPr/>
        </p:nvSpPr>
        <p:spPr>
          <a:xfrm>
            <a:off x="1600200" y="2209800"/>
            <a:ext cx="5943600" cy="769441"/>
          </a:xfrm>
          <a:prstGeom prst="rect">
            <a:avLst/>
          </a:prstGeom>
          <a:noFill/>
        </p:spPr>
        <p:txBody>
          <a:bodyPr wrap="square" rtlCol="0">
            <a:spAutoFit/>
          </a:bodyPr>
          <a:lstStyle/>
          <a:p>
            <a:r>
              <a:rPr lang="en-US" sz="2600" dirty="0" smtClean="0"/>
              <a:t>Impact on other sector</a:t>
            </a:r>
            <a:r>
              <a:rPr lang="cs-CZ" sz="2600" dirty="0" smtClean="0"/>
              <a:t>s</a:t>
            </a:r>
            <a:r>
              <a:rPr lang="en-US" sz="2600" dirty="0" smtClean="0"/>
              <a:t>? Cost sharing? </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Windfall profits </a:t>
            </a:r>
            <a:endParaRPr lang="en-US" dirty="0"/>
          </a:p>
        </p:txBody>
      </p:sp>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13</a:t>
            </a:fld>
            <a:endParaRPr lang="de-DE"/>
          </a:p>
        </p:txBody>
      </p:sp>
      <p:sp>
        <p:nvSpPr>
          <p:cNvPr id="6" name="Zástupný symbol pro obsah 5"/>
          <p:cNvSpPr>
            <a:spLocks noGrp="1"/>
          </p:cNvSpPr>
          <p:nvPr>
            <p:ph sz="quarter" idx="1"/>
          </p:nvPr>
        </p:nvSpPr>
        <p:spPr>
          <a:xfrm>
            <a:off x="457200" y="1219200"/>
            <a:ext cx="8305800" cy="4937760"/>
          </a:xfrm>
        </p:spPr>
        <p:txBody>
          <a:bodyPr/>
          <a:lstStyle/>
          <a:p>
            <a:r>
              <a:rPr lang="en-US" dirty="0" smtClean="0"/>
              <a:t>Unexpected consequence</a:t>
            </a:r>
            <a:r>
              <a:rPr lang="cs-CZ" dirty="0" smtClean="0"/>
              <a:t> </a:t>
            </a:r>
            <a:r>
              <a:rPr lang="cs-CZ" dirty="0" err="1" smtClean="0"/>
              <a:t>of</a:t>
            </a:r>
            <a:r>
              <a:rPr lang="cs-CZ" dirty="0" smtClean="0"/>
              <a:t> EU ETS</a:t>
            </a:r>
          </a:p>
          <a:p>
            <a:pPr lvl="2">
              <a:spcBef>
                <a:spcPts val="1200"/>
              </a:spcBef>
            </a:pPr>
            <a:r>
              <a:rPr lang="en-US" dirty="0" smtClean="0"/>
              <a:t>PP in grandfather phase</a:t>
            </a:r>
            <a:r>
              <a:rPr lang="cs-CZ" dirty="0" smtClean="0"/>
              <a:t>s</a:t>
            </a:r>
            <a:r>
              <a:rPr lang="en-US" dirty="0" smtClean="0"/>
              <a:t> </a:t>
            </a:r>
            <a:r>
              <a:rPr lang="cs-CZ" dirty="0" smtClean="0"/>
              <a:t>has </a:t>
            </a:r>
            <a:r>
              <a:rPr lang="en-US" dirty="0" smtClean="0"/>
              <a:t>increase</a:t>
            </a:r>
            <a:r>
              <a:rPr lang="cs-CZ" dirty="0" smtClean="0"/>
              <a:t>d</a:t>
            </a:r>
            <a:r>
              <a:rPr lang="en-US" dirty="0" smtClean="0"/>
              <a:t> prices and consequently profits</a:t>
            </a:r>
            <a:endParaRPr lang="cs-CZ" dirty="0" smtClean="0"/>
          </a:p>
          <a:p>
            <a:pPr lvl="2">
              <a:spcBef>
                <a:spcPts val="1200"/>
              </a:spcBef>
            </a:pPr>
            <a:r>
              <a:rPr lang="cs-CZ" dirty="0" smtClean="0"/>
              <a:t>CZ: </a:t>
            </a:r>
            <a:r>
              <a:rPr lang="en-US" dirty="0" smtClean="0"/>
              <a:t>8,7 mil. tones of CO</a:t>
            </a:r>
            <a:r>
              <a:rPr lang="en-US" baseline="-25000" dirty="0" smtClean="0"/>
              <a:t>2</a:t>
            </a:r>
            <a:r>
              <a:rPr lang="en-US" dirty="0" smtClean="0"/>
              <a:t>-equ</a:t>
            </a:r>
            <a:r>
              <a:rPr lang="cs-CZ" dirty="0" smtClean="0"/>
              <a:t> </a:t>
            </a:r>
            <a:r>
              <a:rPr lang="en-US" dirty="0" smtClean="0"/>
              <a:t>unused</a:t>
            </a:r>
            <a:r>
              <a:rPr lang="cs-CZ" dirty="0" smtClean="0"/>
              <a:t> =&gt; </a:t>
            </a:r>
            <a:r>
              <a:rPr lang="en-US" dirty="0" smtClean="0"/>
              <a:t>130 mil. € </a:t>
            </a:r>
            <a:r>
              <a:rPr lang="cs-CZ" dirty="0" smtClean="0"/>
              <a:t>profit</a:t>
            </a:r>
          </a:p>
          <a:p>
            <a:pPr lvl="3">
              <a:spcBef>
                <a:spcPts val="1200"/>
              </a:spcBef>
            </a:pPr>
            <a:r>
              <a:rPr lang="en-US" dirty="0" smtClean="0"/>
              <a:t>Only part of windfall profit!</a:t>
            </a:r>
            <a:endParaRPr lang="cs-CZ" dirty="0" smtClean="0"/>
          </a:p>
          <a:p>
            <a:pPr lvl="2">
              <a:spcBef>
                <a:spcPts val="1200"/>
              </a:spcBef>
            </a:pPr>
            <a:r>
              <a:rPr lang="cs-CZ" dirty="0" smtClean="0"/>
              <a:t>„</a:t>
            </a:r>
            <a:r>
              <a:rPr lang="en-US" dirty="0" smtClean="0"/>
              <a:t>They should be punished for CO2 emission“ …or not?</a:t>
            </a:r>
            <a:endParaRPr lang="cs-CZ"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14</a:t>
            </a:fld>
            <a:endParaRPr lang="de-DE"/>
          </a:p>
        </p:txBody>
      </p:sp>
      <p:graphicFrame>
        <p:nvGraphicFramePr>
          <p:cNvPr id="7" name="Graf 6"/>
          <p:cNvGraphicFramePr/>
          <p:nvPr/>
        </p:nvGraphicFramePr>
        <p:xfrm>
          <a:off x="1066800" y="304800"/>
          <a:ext cx="7391400"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f 7"/>
          <p:cNvGraphicFramePr/>
          <p:nvPr/>
        </p:nvGraphicFramePr>
        <p:xfrm>
          <a:off x="1219200" y="3429000"/>
          <a:ext cx="7239000" cy="291314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15</a:t>
            </a:fld>
            <a:endParaRPr lang="de-DE"/>
          </a:p>
        </p:txBody>
      </p:sp>
      <p:sp>
        <p:nvSpPr>
          <p:cNvPr id="7" name="TextovéPole 6"/>
          <p:cNvSpPr txBox="1"/>
          <p:nvPr/>
        </p:nvSpPr>
        <p:spPr>
          <a:xfrm>
            <a:off x="838200" y="1447800"/>
            <a:ext cx="4648200" cy="400110"/>
          </a:xfrm>
          <a:prstGeom prst="rect">
            <a:avLst/>
          </a:prstGeom>
          <a:noFill/>
        </p:spPr>
        <p:txBody>
          <a:bodyPr wrap="square" rtlCol="0">
            <a:spAutoFit/>
          </a:bodyPr>
          <a:lstStyle/>
          <a:p>
            <a:r>
              <a:rPr lang="en-US" sz="2000" dirty="0" smtClean="0"/>
              <a:t>Is cost transferring economically rational?</a:t>
            </a:r>
            <a:endParaRPr lang="en-US" sz="2000" dirty="0"/>
          </a:p>
        </p:txBody>
      </p:sp>
      <p:sp>
        <p:nvSpPr>
          <p:cNvPr id="8" name="TextovéPole 7"/>
          <p:cNvSpPr txBox="1"/>
          <p:nvPr/>
        </p:nvSpPr>
        <p:spPr>
          <a:xfrm>
            <a:off x="5486400" y="1447800"/>
            <a:ext cx="1905000" cy="381000"/>
          </a:xfrm>
          <a:prstGeom prst="rect">
            <a:avLst/>
          </a:prstGeom>
          <a:noFill/>
        </p:spPr>
        <p:txBody>
          <a:bodyPr wrap="square" rtlCol="0">
            <a:spAutoFit/>
          </a:bodyPr>
          <a:lstStyle/>
          <a:p>
            <a:r>
              <a:rPr lang="en-US" b="1" dirty="0" smtClean="0"/>
              <a:t>Yes</a:t>
            </a:r>
            <a:endParaRPr lang="en-US" b="1" dirty="0"/>
          </a:p>
        </p:txBody>
      </p:sp>
      <p:sp>
        <p:nvSpPr>
          <p:cNvPr id="9" name="TextovéPole 8"/>
          <p:cNvSpPr txBox="1"/>
          <p:nvPr/>
        </p:nvSpPr>
        <p:spPr>
          <a:xfrm>
            <a:off x="1219200" y="2133600"/>
            <a:ext cx="7239000" cy="369332"/>
          </a:xfrm>
          <a:prstGeom prst="rect">
            <a:avLst/>
          </a:prstGeom>
          <a:noFill/>
        </p:spPr>
        <p:txBody>
          <a:bodyPr wrap="square" rtlCol="0">
            <a:spAutoFit/>
          </a:bodyPr>
          <a:lstStyle/>
          <a:p>
            <a:r>
              <a:rPr lang="en-US" i="1" dirty="0" smtClean="0"/>
              <a:t>Even if allowances are allocated freely –they are still connected with opp. costs</a:t>
            </a:r>
            <a:endParaRPr lang="en-US" i="1" dirty="0"/>
          </a:p>
        </p:txBody>
      </p:sp>
      <p:sp>
        <p:nvSpPr>
          <p:cNvPr id="10" name="TextovéPole 9"/>
          <p:cNvSpPr txBox="1"/>
          <p:nvPr/>
        </p:nvSpPr>
        <p:spPr>
          <a:xfrm>
            <a:off x="914400" y="2819400"/>
            <a:ext cx="4800600" cy="400110"/>
          </a:xfrm>
          <a:prstGeom prst="rect">
            <a:avLst/>
          </a:prstGeom>
          <a:noFill/>
        </p:spPr>
        <p:txBody>
          <a:bodyPr wrap="square" rtlCol="0">
            <a:spAutoFit/>
          </a:bodyPr>
          <a:lstStyle/>
          <a:p>
            <a:r>
              <a:rPr lang="en-US" sz="2000" dirty="0" smtClean="0"/>
              <a:t>Is it possible because of lack of competition?</a:t>
            </a:r>
            <a:endParaRPr lang="en-US" sz="2000" dirty="0"/>
          </a:p>
        </p:txBody>
      </p:sp>
      <p:sp>
        <p:nvSpPr>
          <p:cNvPr id="11" name="TextovéPole 10"/>
          <p:cNvSpPr txBox="1"/>
          <p:nvPr/>
        </p:nvSpPr>
        <p:spPr>
          <a:xfrm>
            <a:off x="5715000" y="2819400"/>
            <a:ext cx="1600200" cy="369332"/>
          </a:xfrm>
          <a:prstGeom prst="rect">
            <a:avLst/>
          </a:prstGeom>
          <a:noFill/>
        </p:spPr>
        <p:txBody>
          <a:bodyPr wrap="square" rtlCol="0">
            <a:spAutoFit/>
          </a:bodyPr>
          <a:lstStyle/>
          <a:p>
            <a:r>
              <a:rPr lang="en-US" b="1" dirty="0" smtClean="0"/>
              <a:t>Not mainly</a:t>
            </a:r>
            <a:endParaRPr lang="en-US" b="1" dirty="0"/>
          </a:p>
        </p:txBody>
      </p:sp>
      <p:sp>
        <p:nvSpPr>
          <p:cNvPr id="12" name="TextovéPole 11"/>
          <p:cNvSpPr txBox="1"/>
          <p:nvPr/>
        </p:nvSpPr>
        <p:spPr>
          <a:xfrm>
            <a:off x="1143000" y="3505200"/>
            <a:ext cx="7239000" cy="646331"/>
          </a:xfrm>
          <a:prstGeom prst="rect">
            <a:avLst/>
          </a:prstGeom>
          <a:noFill/>
        </p:spPr>
        <p:txBody>
          <a:bodyPr wrap="square" rtlCol="0">
            <a:spAutoFit/>
          </a:bodyPr>
          <a:lstStyle/>
          <a:p>
            <a:r>
              <a:rPr lang="en-US" i="1" dirty="0" smtClean="0"/>
              <a:t>Main factor is elasticity of demand and supply, even in competitive market these profits are possible – monopoly </a:t>
            </a:r>
            <a:r>
              <a:rPr lang="en-US" i="1" dirty="0" smtClean="0"/>
              <a:t>c</a:t>
            </a:r>
            <a:r>
              <a:rPr lang="cs-CZ" i="1" dirty="0" err="1" smtClean="0"/>
              <a:t>an</a:t>
            </a:r>
            <a:r>
              <a:rPr lang="en-US" i="1" dirty="0" smtClean="0"/>
              <a:t> </a:t>
            </a:r>
            <a:r>
              <a:rPr lang="en-US" i="1" dirty="0" smtClean="0"/>
              <a:t>even impose lower price increase! </a:t>
            </a:r>
            <a:endParaRPr lang="en-US" i="1" dirty="0"/>
          </a:p>
        </p:txBody>
      </p:sp>
      <p:sp>
        <p:nvSpPr>
          <p:cNvPr id="13" name="TextovéPole 12"/>
          <p:cNvSpPr txBox="1"/>
          <p:nvPr/>
        </p:nvSpPr>
        <p:spPr>
          <a:xfrm>
            <a:off x="914400" y="4495800"/>
            <a:ext cx="5867400" cy="369332"/>
          </a:xfrm>
          <a:prstGeom prst="rect">
            <a:avLst/>
          </a:prstGeom>
          <a:noFill/>
        </p:spPr>
        <p:txBody>
          <a:bodyPr wrap="square" rtlCol="0">
            <a:spAutoFit/>
          </a:bodyPr>
          <a:lstStyle/>
          <a:p>
            <a:r>
              <a:rPr lang="en-US" dirty="0" smtClean="0"/>
              <a:t>Is higher power prices helping to reach main aims?</a:t>
            </a:r>
            <a:endParaRPr lang="en-US" dirty="0"/>
          </a:p>
        </p:txBody>
      </p:sp>
      <p:sp>
        <p:nvSpPr>
          <p:cNvPr id="14" name="TextovéPole 13"/>
          <p:cNvSpPr txBox="1"/>
          <p:nvPr/>
        </p:nvSpPr>
        <p:spPr>
          <a:xfrm>
            <a:off x="5791200" y="4495800"/>
            <a:ext cx="1905000" cy="381000"/>
          </a:xfrm>
          <a:prstGeom prst="rect">
            <a:avLst/>
          </a:prstGeom>
          <a:noFill/>
        </p:spPr>
        <p:txBody>
          <a:bodyPr wrap="square" rtlCol="0">
            <a:spAutoFit/>
          </a:bodyPr>
          <a:lstStyle/>
          <a:p>
            <a:r>
              <a:rPr lang="en-US" b="1" dirty="0" smtClean="0"/>
              <a:t>Yes</a:t>
            </a:r>
            <a:endParaRPr lang="en-US" b="1" dirty="0"/>
          </a:p>
        </p:txBody>
      </p:sp>
      <p:sp>
        <p:nvSpPr>
          <p:cNvPr id="15" name="TextovéPole 14"/>
          <p:cNvSpPr txBox="1"/>
          <p:nvPr/>
        </p:nvSpPr>
        <p:spPr>
          <a:xfrm>
            <a:off x="1143000" y="5181600"/>
            <a:ext cx="7239000" cy="369332"/>
          </a:xfrm>
          <a:prstGeom prst="rect">
            <a:avLst/>
          </a:prstGeom>
          <a:noFill/>
        </p:spPr>
        <p:txBody>
          <a:bodyPr wrap="square" rtlCol="0">
            <a:spAutoFit/>
          </a:bodyPr>
          <a:lstStyle/>
          <a:p>
            <a:r>
              <a:rPr lang="en-US" i="1" dirty="0" smtClean="0"/>
              <a:t>Higher prices cause that consumers will relocate their spending </a:t>
            </a:r>
            <a:endParaRPr lang="en-US"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Pass through rate</a:t>
            </a:r>
            <a:endParaRPr lang="en-US" dirty="0"/>
          </a:p>
        </p:txBody>
      </p:sp>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16</a:t>
            </a:fld>
            <a:endParaRPr lang="de-DE"/>
          </a:p>
        </p:txBody>
      </p:sp>
      <p:sp>
        <p:nvSpPr>
          <p:cNvPr id="6" name="Zástupný symbol pro obsah 5"/>
          <p:cNvSpPr>
            <a:spLocks noGrp="1"/>
          </p:cNvSpPr>
          <p:nvPr>
            <p:ph sz="quarter" idx="1"/>
          </p:nvPr>
        </p:nvSpPr>
        <p:spPr/>
        <p:txBody>
          <a:bodyPr/>
          <a:lstStyle/>
          <a:p>
            <a:r>
              <a:rPr lang="en-US" dirty="0" smtClean="0"/>
              <a:t>How much costs will be transmitted through electricity price?</a:t>
            </a:r>
            <a:endParaRPr lang="cs-CZ" dirty="0" smtClean="0"/>
          </a:p>
          <a:p>
            <a:r>
              <a:rPr lang="en-US" dirty="0" smtClean="0"/>
              <a:t>Price driver – marginal unit </a:t>
            </a:r>
            <a:r>
              <a:rPr lang="cs-CZ" dirty="0" smtClean="0"/>
              <a:t>(</a:t>
            </a:r>
            <a:r>
              <a:rPr lang="en-US" dirty="0" smtClean="0"/>
              <a:t>depends on fuel)</a:t>
            </a:r>
            <a:endParaRPr lang="cs-CZ" dirty="0" smtClean="0"/>
          </a:p>
          <a:p>
            <a:r>
              <a:rPr lang="en-US" dirty="0" smtClean="0"/>
              <a:t>In CZ – in 2005 close to </a:t>
            </a:r>
            <a:r>
              <a:rPr lang="cs-CZ" dirty="0" smtClean="0"/>
              <a:t>0,9</a:t>
            </a:r>
            <a:endParaRPr lang="en-US" dirty="0"/>
          </a:p>
        </p:txBody>
      </p:sp>
      <p:pic>
        <p:nvPicPr>
          <p:cNvPr id="8" name="Obrázek 7"/>
          <p:cNvPicPr/>
          <p:nvPr/>
        </p:nvPicPr>
        <p:blipFill>
          <a:blip r:embed="rId3" cstate="print"/>
          <a:srcRect/>
          <a:stretch>
            <a:fillRect/>
          </a:stretch>
        </p:blipFill>
        <p:spPr bwMode="auto">
          <a:xfrm>
            <a:off x="2057400" y="2971800"/>
            <a:ext cx="5329238" cy="31194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Conclusions</a:t>
            </a:r>
            <a:endParaRPr lang="cs-CZ" dirty="0"/>
          </a:p>
        </p:txBody>
      </p:sp>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17</a:t>
            </a:fld>
            <a:endParaRPr lang="de-DE"/>
          </a:p>
        </p:txBody>
      </p:sp>
      <p:sp>
        <p:nvSpPr>
          <p:cNvPr id="6" name="Zástupný symbol pro obsah 5"/>
          <p:cNvSpPr>
            <a:spLocks noGrp="1"/>
          </p:cNvSpPr>
          <p:nvPr>
            <p:ph sz="quarter" idx="1"/>
          </p:nvPr>
        </p:nvSpPr>
        <p:spPr/>
        <p:txBody>
          <a:bodyPr>
            <a:normAutofit/>
          </a:bodyPr>
          <a:lstStyle/>
          <a:p>
            <a:pPr>
              <a:spcAft>
                <a:spcPts val="1200"/>
              </a:spcAft>
              <a:buNone/>
            </a:pPr>
            <a:r>
              <a:rPr lang="cs-CZ" sz="2000" i="1" dirty="0" smtClean="0"/>
              <a:t>„</a:t>
            </a:r>
            <a:r>
              <a:rPr lang="en-US" sz="2000" i="1" dirty="0" smtClean="0"/>
              <a:t>Windfall profits are highest in countries that have a high level </a:t>
            </a:r>
            <a:r>
              <a:rPr lang="cs-CZ" sz="2000" i="1" dirty="0" smtClean="0"/>
              <a:t>o</a:t>
            </a:r>
            <a:r>
              <a:rPr lang="en-US" sz="2000" i="1" dirty="0" smtClean="0"/>
              <a:t>f pass-through of CO</a:t>
            </a:r>
            <a:r>
              <a:rPr lang="en-US" sz="2000" i="1" baseline="-25000" dirty="0" smtClean="0"/>
              <a:t>2</a:t>
            </a:r>
            <a:r>
              <a:rPr lang="en-US" sz="2000" i="1" dirty="0" smtClean="0"/>
              <a:t> costs into wholesale power prices, countries with emissions intensive (coal) plant setting the price the majority of the time, and countries that allocate the highest percentage of free allowances to the power sector</a:t>
            </a:r>
            <a:r>
              <a:rPr lang="en-US" sz="2000" dirty="0" smtClean="0"/>
              <a:t>.</a:t>
            </a:r>
            <a:r>
              <a:rPr lang="cs-CZ" sz="2000" dirty="0" smtClean="0"/>
              <a:t>“</a:t>
            </a:r>
          </a:p>
          <a:p>
            <a:pPr>
              <a:spcAft>
                <a:spcPts val="600"/>
              </a:spcAft>
              <a:buFont typeface="Arial" pitchFamily="34" charset="0"/>
              <a:buChar char="•"/>
            </a:pPr>
            <a:r>
              <a:rPr lang="en-US" sz="2000" dirty="0" smtClean="0"/>
              <a:t>Czech Republic will be effected significantly</a:t>
            </a:r>
            <a:r>
              <a:rPr lang="cs-CZ" sz="2000" dirty="0" smtClean="0"/>
              <a:t> </a:t>
            </a:r>
            <a:r>
              <a:rPr lang="en-US" sz="2000" dirty="0" smtClean="0"/>
              <a:t>more than Austria by entering auction phase</a:t>
            </a:r>
            <a:endParaRPr lang="cs-CZ" sz="2000" dirty="0" smtClean="0"/>
          </a:p>
          <a:p>
            <a:pPr lvl="1">
              <a:spcAft>
                <a:spcPts val="600"/>
              </a:spcAft>
            </a:pPr>
            <a:r>
              <a:rPr lang="en-US" sz="1700" dirty="0" smtClean="0">
                <a:solidFill>
                  <a:schemeClr val="tx1"/>
                </a:solidFill>
              </a:rPr>
              <a:t>PTR is higher in CZ</a:t>
            </a:r>
            <a:r>
              <a:rPr lang="cs-CZ" sz="1700" dirty="0" smtClean="0">
                <a:solidFill>
                  <a:schemeClr val="tx1"/>
                </a:solidFill>
              </a:rPr>
              <a:t>, </a:t>
            </a:r>
            <a:r>
              <a:rPr lang="en-US" sz="1700" dirty="0" smtClean="0">
                <a:solidFill>
                  <a:schemeClr val="tx1"/>
                </a:solidFill>
              </a:rPr>
              <a:t>big change facing full auction system in CZ</a:t>
            </a:r>
            <a:r>
              <a:rPr lang="cs-CZ" sz="1700" dirty="0" smtClean="0">
                <a:solidFill>
                  <a:schemeClr val="tx1"/>
                </a:solidFill>
              </a:rPr>
              <a:t> (</a:t>
            </a:r>
            <a:r>
              <a:rPr lang="en-US" sz="1700" dirty="0" smtClean="0">
                <a:solidFill>
                  <a:schemeClr val="tx1"/>
                </a:solidFill>
              </a:rPr>
              <a:t>overallocation do not persuade much to comply with BAT</a:t>
            </a:r>
            <a:r>
              <a:rPr lang="cs-CZ" sz="1700" dirty="0" smtClean="0">
                <a:solidFill>
                  <a:schemeClr val="tx1"/>
                </a:solidFill>
              </a:rPr>
              <a:t>)</a:t>
            </a:r>
          </a:p>
          <a:p>
            <a:pPr lvl="1">
              <a:spcAft>
                <a:spcPts val="600"/>
              </a:spcAft>
            </a:pPr>
            <a:r>
              <a:rPr lang="en-US" sz="1700" dirty="0" smtClean="0">
                <a:solidFill>
                  <a:schemeClr val="tx1"/>
                </a:solidFill>
              </a:rPr>
              <a:t>Bigger emission decrease in CZ</a:t>
            </a:r>
            <a:endParaRPr lang="cs-CZ" sz="1700" dirty="0" smtClean="0">
              <a:solidFill>
                <a:schemeClr val="tx1"/>
              </a:solidFill>
            </a:endParaRPr>
          </a:p>
          <a:p>
            <a:pPr lvl="1">
              <a:spcAft>
                <a:spcPts val="600"/>
              </a:spcAft>
            </a:pPr>
            <a:r>
              <a:rPr lang="cs-CZ" sz="1700" dirty="0" smtClean="0">
                <a:solidFill>
                  <a:schemeClr val="tx1"/>
                </a:solidFill>
              </a:rPr>
              <a:t>AT – </a:t>
            </a:r>
            <a:r>
              <a:rPr lang="en-US" sz="1700" dirty="0" smtClean="0">
                <a:solidFill>
                  <a:schemeClr val="tx1"/>
                </a:solidFill>
              </a:rPr>
              <a:t>industry  is less dependent on </a:t>
            </a:r>
            <a:r>
              <a:rPr lang="cs-CZ" sz="1700" dirty="0" smtClean="0">
                <a:solidFill>
                  <a:schemeClr val="tx1"/>
                </a:solidFill>
              </a:rPr>
              <a:t>power input, CZ </a:t>
            </a:r>
            <a:r>
              <a:rPr lang="en-US" sz="1700" dirty="0" smtClean="0">
                <a:solidFill>
                  <a:schemeClr val="tx1"/>
                </a:solidFill>
              </a:rPr>
              <a:t>will probably face double impact in power intensive sector</a:t>
            </a:r>
            <a:r>
              <a:rPr lang="cs-CZ" sz="1700" dirty="0" smtClean="0">
                <a:solidFill>
                  <a:schemeClr val="tx1"/>
                </a:solidFill>
              </a:rPr>
              <a:t>s</a:t>
            </a:r>
          </a:p>
          <a:p>
            <a:pPr lvl="1">
              <a:spcAft>
                <a:spcPts val="600"/>
              </a:spcAft>
            </a:pPr>
            <a:r>
              <a:rPr lang="en-US" sz="1700" dirty="0" smtClean="0">
                <a:solidFill>
                  <a:schemeClr val="tx1"/>
                </a:solidFill>
              </a:rPr>
              <a:t>Loss of competitiveness in these sectors are uncertain =&gt; Porter </a:t>
            </a:r>
            <a:r>
              <a:rPr lang="en-US" sz="1700" dirty="0" err="1" smtClean="0">
                <a:solidFill>
                  <a:schemeClr val="tx1"/>
                </a:solidFill>
              </a:rPr>
              <a:t>hyphothesis</a:t>
            </a:r>
            <a:endParaRPr lang="en-US" sz="1700" dirty="0" smtClean="0">
              <a:solidFill>
                <a:schemeClr val="tx1"/>
              </a:solidFill>
            </a:endParaRPr>
          </a:p>
          <a:p>
            <a:pPr lvl="1">
              <a:spcAft>
                <a:spcPts val="600"/>
              </a:spcAft>
            </a:pPr>
            <a:endParaRPr lang="cs-CZ" sz="1700" dirty="0" smtClean="0">
              <a:solidFill>
                <a:schemeClr val="tx1"/>
              </a:solidFill>
            </a:endParaRPr>
          </a:p>
          <a:p>
            <a:pPr lvl="1">
              <a:spcAft>
                <a:spcPts val="600"/>
              </a:spcAft>
            </a:pPr>
            <a:endParaRPr lang="en-US" sz="1700" dirty="0" smtClean="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18</a:t>
            </a:fld>
            <a:endParaRPr lang="de-DE"/>
          </a:p>
        </p:txBody>
      </p:sp>
      <p:sp>
        <p:nvSpPr>
          <p:cNvPr id="6" name="Zástupný symbol pro obsah 5"/>
          <p:cNvSpPr>
            <a:spLocks noGrp="1"/>
          </p:cNvSpPr>
          <p:nvPr>
            <p:ph sz="quarter" idx="1"/>
          </p:nvPr>
        </p:nvSpPr>
        <p:spPr/>
        <p:txBody>
          <a:bodyPr/>
          <a:lstStyle/>
          <a:p>
            <a:r>
              <a:rPr lang="en-US" sz="2800" dirty="0" smtClean="0"/>
              <a:t>Bigger PTR in CZ is not cause</a:t>
            </a:r>
            <a:r>
              <a:rPr lang="cs-CZ" sz="2800" dirty="0" smtClean="0"/>
              <a:t>d</a:t>
            </a:r>
            <a:r>
              <a:rPr lang="en-US" sz="2800" dirty="0" smtClean="0"/>
              <a:t> mainly by less competition, but by lower elasticity of demand in sector</a:t>
            </a:r>
          </a:p>
          <a:p>
            <a:r>
              <a:rPr lang="en-US" sz="2800" dirty="0" smtClean="0"/>
              <a:t>First and second phases were not such a big success</a:t>
            </a:r>
          </a:p>
          <a:p>
            <a:r>
              <a:rPr lang="en-US" sz="2800" dirty="0" smtClean="0"/>
              <a:t>All investment connected with new cleaner technology will be passed in peak hours</a:t>
            </a:r>
            <a:endParaRPr lang="cs-CZ" sz="2800" dirty="0" smtClean="0"/>
          </a:p>
          <a:p>
            <a:r>
              <a:rPr lang="en-US" sz="2800" dirty="0" smtClean="0"/>
              <a:t>Strong </a:t>
            </a:r>
            <a:r>
              <a:rPr lang="en-US" sz="2800" dirty="0" smtClean="0"/>
              <a:t>correlation </a:t>
            </a:r>
            <a:r>
              <a:rPr lang="en-US" sz="2800" dirty="0" smtClean="0"/>
              <a:t>between EUA price and price of electricity</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Sources</a:t>
            </a:r>
            <a:endParaRPr lang="cs-CZ" dirty="0"/>
          </a:p>
        </p:txBody>
      </p:sp>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19</a:t>
            </a:fld>
            <a:endParaRPr lang="de-DE"/>
          </a:p>
        </p:txBody>
      </p:sp>
      <p:sp>
        <p:nvSpPr>
          <p:cNvPr id="6" name="Zástupný symbol pro obsah 5"/>
          <p:cNvSpPr>
            <a:spLocks noGrp="1"/>
          </p:cNvSpPr>
          <p:nvPr>
            <p:ph sz="quarter" idx="1"/>
          </p:nvPr>
        </p:nvSpPr>
        <p:spPr/>
        <p:txBody>
          <a:bodyPr>
            <a:normAutofit fontScale="92500" lnSpcReduction="20000"/>
          </a:bodyPr>
          <a:lstStyle/>
          <a:p>
            <a:pPr lvl="0">
              <a:lnSpc>
                <a:spcPct val="124000"/>
              </a:lnSpc>
            </a:pPr>
            <a:r>
              <a:rPr lang="en-US" sz="2000" dirty="0" smtClean="0"/>
              <a:t>EU Energy in Figures 2010 : CO2 Emissions by Sector. European Commission : Directorate-General for Energy and Transport. 2010, 1, s. 1-69. Available from WWW: &lt;http://ec.europa.eu&gt;. </a:t>
            </a:r>
            <a:endParaRPr lang="cs-CZ" sz="2000" dirty="0" smtClean="0"/>
          </a:p>
          <a:p>
            <a:pPr lvl="0">
              <a:lnSpc>
                <a:spcPct val="124000"/>
              </a:lnSpc>
            </a:pPr>
            <a:r>
              <a:rPr lang="en-US" sz="2000" dirty="0" smtClean="0"/>
              <a:t>EU ETS Phase II – The potential and scale of windfall profits in the power sector. 2008, </a:t>
            </a:r>
            <a:r>
              <a:rPr lang="en-US" sz="2000" i="1" dirty="0" smtClean="0"/>
              <a:t>A report for WWF: Point Carbon Advisory Services</a:t>
            </a:r>
            <a:r>
              <a:rPr lang="en-US" sz="2000" dirty="0" smtClean="0"/>
              <a:t>. pp. 1-29. </a:t>
            </a:r>
            <a:endParaRPr lang="cs-CZ" sz="2000" dirty="0" smtClean="0"/>
          </a:p>
          <a:p>
            <a:pPr lvl="0">
              <a:lnSpc>
                <a:spcPct val="124000"/>
              </a:lnSpc>
            </a:pPr>
            <a:r>
              <a:rPr lang="en-US" sz="2000" dirty="0" smtClean="0"/>
              <a:t>European Union Emissions Trading System (EU ETS) data, </a:t>
            </a:r>
            <a:r>
              <a:rPr lang="en-US" sz="2000" i="1" dirty="0" smtClean="0"/>
              <a:t>European Environment Agency</a:t>
            </a:r>
            <a:r>
              <a:rPr lang="en-US" sz="2000" dirty="0" smtClean="0"/>
              <a:t>. Available from WWW: http://dataservice.eea.europa.eu </a:t>
            </a:r>
            <a:endParaRPr lang="cs-CZ" sz="2000" dirty="0" smtClean="0"/>
          </a:p>
          <a:p>
            <a:pPr lvl="0">
              <a:lnSpc>
                <a:spcPct val="124000"/>
              </a:lnSpc>
            </a:pPr>
            <a:r>
              <a:rPr lang="en-GB" sz="2000" dirty="0" smtClean="0"/>
              <a:t>NAP Czech Republic. </a:t>
            </a:r>
            <a:r>
              <a:rPr lang="en-US" sz="2000" dirty="0" smtClean="0"/>
              <a:t>Available from WWW: </a:t>
            </a:r>
            <a:r>
              <a:rPr lang="en-GB" sz="2000" dirty="0" smtClean="0"/>
              <a:t>http://www.mzp.cz/ </a:t>
            </a:r>
            <a:endParaRPr lang="cs-CZ" sz="2000" dirty="0" smtClean="0"/>
          </a:p>
          <a:p>
            <a:pPr lvl="0">
              <a:lnSpc>
                <a:spcPct val="124000"/>
              </a:lnSpc>
            </a:pPr>
            <a:r>
              <a:rPr lang="cs-CZ" sz="2000" dirty="0" smtClean="0"/>
              <a:t>PORTER M.E. 1991, </a:t>
            </a:r>
            <a:r>
              <a:rPr lang="cs-CZ" sz="2000" dirty="0" err="1" smtClean="0"/>
              <a:t>America’s</a:t>
            </a:r>
            <a:r>
              <a:rPr lang="cs-CZ" sz="2000" dirty="0" smtClean="0"/>
              <a:t> Green </a:t>
            </a:r>
            <a:r>
              <a:rPr lang="cs-CZ" sz="2000" dirty="0" err="1" smtClean="0"/>
              <a:t>Strategy</a:t>
            </a:r>
            <a:r>
              <a:rPr lang="cs-CZ" sz="2000" dirty="0" smtClean="0"/>
              <a:t>. </a:t>
            </a:r>
            <a:r>
              <a:rPr lang="cs-CZ" sz="2000" i="1" dirty="0" err="1" smtClean="0"/>
              <a:t>Scientific</a:t>
            </a:r>
            <a:r>
              <a:rPr lang="cs-CZ" sz="2000" i="1" dirty="0" smtClean="0"/>
              <a:t> </a:t>
            </a:r>
            <a:r>
              <a:rPr lang="cs-CZ" sz="2000" i="1" dirty="0" err="1" smtClean="0"/>
              <a:t>American</a:t>
            </a:r>
            <a:r>
              <a:rPr lang="cs-CZ" sz="2000" dirty="0" smtClean="0"/>
              <a:t>, vol. 264, no. 4, p. 168</a:t>
            </a:r>
            <a:r>
              <a:rPr lang="cs-CZ" sz="2000" dirty="0" smtClean="0"/>
              <a:t>.</a:t>
            </a:r>
          </a:p>
          <a:p>
            <a:pPr>
              <a:lnSpc>
                <a:spcPct val="124000"/>
              </a:lnSpc>
            </a:pPr>
            <a:r>
              <a:rPr lang="de-DE" sz="2000" dirty="0" smtClean="0"/>
              <a:t>SIJM, Jos; NEUHOFF, Karsten; CHEN, </a:t>
            </a:r>
            <a:r>
              <a:rPr lang="de-DE" sz="2000" dirty="0" err="1" smtClean="0"/>
              <a:t>Yihsu</a:t>
            </a:r>
            <a:r>
              <a:rPr lang="de-DE" sz="2000" dirty="0" smtClean="0"/>
              <a:t>. </a:t>
            </a:r>
            <a:r>
              <a:rPr lang="en-US" sz="2000" dirty="0" smtClean="0"/>
              <a:t>2006, CO2 Cost Pass Through and Windfall Profits in the Power Sector. </a:t>
            </a:r>
            <a:r>
              <a:rPr lang="en-US" sz="2000" i="1" dirty="0" smtClean="0"/>
              <a:t>CWPE 0639 and EPRG 0617: Working Papers</a:t>
            </a:r>
            <a:r>
              <a:rPr lang="en-US" sz="2000" dirty="0" smtClean="0"/>
              <a:t>. pp. 1-31.</a:t>
            </a:r>
            <a:endParaRPr lang="cs-CZ" sz="2000" dirty="0" smtClean="0"/>
          </a:p>
          <a:p>
            <a:pPr lvl="0">
              <a:lnSpc>
                <a:spcPct val="124000"/>
              </a:lnSpc>
            </a:pPr>
            <a:r>
              <a:rPr lang="en-US" sz="2000" dirty="0" smtClean="0"/>
              <a:t>World </a:t>
            </a:r>
            <a:r>
              <a:rPr lang="en-US" sz="2000" dirty="0" err="1" smtClean="0"/>
              <a:t>dataBank</a:t>
            </a:r>
            <a:r>
              <a:rPr lang="en-US" sz="2000" dirty="0" smtClean="0"/>
              <a:t> Available from WWW: http://databank.worldbank.org </a:t>
            </a:r>
            <a:endParaRPr lang="cs-CZ" sz="2000" dirty="0" smtClean="0"/>
          </a:p>
          <a:p>
            <a:endParaRPr lang="cs-CZ" sz="2000" dirty="0" smtClean="0"/>
          </a:p>
          <a:p>
            <a:endParaRPr lang="cs-CZ" dirty="0" smtClean="0"/>
          </a:p>
          <a:p>
            <a:endParaRPr lang="cs-CZ" dirty="0" smtClean="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EU Emission </a:t>
            </a:r>
            <a:r>
              <a:rPr lang="de-AT" dirty="0" err="1" smtClean="0"/>
              <a:t>Trading</a:t>
            </a:r>
            <a:r>
              <a:rPr lang="de-AT" dirty="0" smtClean="0"/>
              <a:t> </a:t>
            </a:r>
            <a:r>
              <a:rPr lang="de-AT" dirty="0" err="1" smtClean="0"/>
              <a:t>Scheme</a:t>
            </a:r>
            <a:endParaRPr lang="de-DE" dirty="0"/>
          </a:p>
        </p:txBody>
      </p:sp>
      <p:sp>
        <p:nvSpPr>
          <p:cNvPr id="3" name="Datumsplatzhalter 2"/>
          <p:cNvSpPr>
            <a:spLocks noGrp="1"/>
          </p:cNvSpPr>
          <p:nvPr>
            <p:ph type="dt" sz="half" idx="10"/>
          </p:nvPr>
        </p:nvSpPr>
        <p:spPr/>
        <p:txBody>
          <a:bodyPr/>
          <a:lstStyle/>
          <a:p>
            <a:r>
              <a:rPr lang="de-DE" smtClean="0"/>
              <a:t>24.6.2011</a:t>
            </a:r>
            <a:endParaRPr lang="de-DE"/>
          </a:p>
        </p:txBody>
      </p:sp>
      <p:sp>
        <p:nvSpPr>
          <p:cNvPr id="4" name="Fußzeilenplatzhalter 3"/>
          <p:cNvSpPr>
            <a:spLocks noGrp="1"/>
          </p:cNvSpPr>
          <p:nvPr>
            <p:ph type="ftr" sz="quarter" idx="11"/>
          </p:nvPr>
        </p:nvSpPr>
        <p:spPr/>
        <p:txBody>
          <a:bodyPr/>
          <a:lstStyle/>
          <a:p>
            <a:r>
              <a:rPr lang="de-DE" smtClean="0"/>
              <a:t>Summer School Graz</a:t>
            </a:r>
            <a:endParaRPr lang="de-DE"/>
          </a:p>
        </p:txBody>
      </p:sp>
      <p:sp>
        <p:nvSpPr>
          <p:cNvPr id="5" name="Foliennummernplatzhalter 4"/>
          <p:cNvSpPr>
            <a:spLocks noGrp="1"/>
          </p:cNvSpPr>
          <p:nvPr>
            <p:ph type="sldNum" sz="quarter" idx="12"/>
          </p:nvPr>
        </p:nvSpPr>
        <p:spPr/>
        <p:txBody>
          <a:bodyPr/>
          <a:lstStyle/>
          <a:p>
            <a:fld id="{2FE8260F-5045-41D2-A9EE-B9C8D70682FA}" type="slidenum">
              <a:rPr lang="de-DE" smtClean="0"/>
              <a:pPr/>
              <a:t>2</a:t>
            </a:fld>
            <a:endParaRPr lang="de-DE"/>
          </a:p>
        </p:txBody>
      </p:sp>
      <p:sp>
        <p:nvSpPr>
          <p:cNvPr id="6" name="Inhaltsplatzhalter 5"/>
          <p:cNvSpPr>
            <a:spLocks noGrp="1"/>
          </p:cNvSpPr>
          <p:nvPr>
            <p:ph sz="quarter" idx="1"/>
          </p:nvPr>
        </p:nvSpPr>
        <p:spPr/>
        <p:txBody>
          <a:bodyPr>
            <a:normAutofit/>
          </a:bodyPr>
          <a:lstStyle/>
          <a:p>
            <a:r>
              <a:rPr lang="de-AT" dirty="0" err="1" smtClean="0"/>
              <a:t>Aims</a:t>
            </a:r>
            <a:r>
              <a:rPr lang="de-AT" dirty="0" smtClean="0"/>
              <a:t>:</a:t>
            </a:r>
          </a:p>
          <a:p>
            <a:pPr>
              <a:buNone/>
            </a:pPr>
            <a:r>
              <a:rPr lang="de-AT" dirty="0" smtClean="0"/>
              <a:t>	- </a:t>
            </a:r>
            <a:r>
              <a:rPr lang="de-AT" dirty="0" err="1" smtClean="0"/>
              <a:t>achieving</a:t>
            </a:r>
            <a:r>
              <a:rPr lang="de-AT" dirty="0" smtClean="0"/>
              <a:t> </a:t>
            </a:r>
            <a:r>
              <a:rPr lang="de-AT" dirty="0" err="1" smtClean="0"/>
              <a:t>reductive</a:t>
            </a:r>
            <a:r>
              <a:rPr lang="de-AT" dirty="0" smtClean="0"/>
              <a:t> </a:t>
            </a:r>
            <a:r>
              <a:rPr lang="de-AT" dirty="0" err="1" smtClean="0"/>
              <a:t>aims</a:t>
            </a:r>
            <a:r>
              <a:rPr lang="de-AT" dirty="0" smtClean="0"/>
              <a:t> </a:t>
            </a:r>
            <a:r>
              <a:rPr lang="de-AT" dirty="0" err="1" smtClean="0"/>
              <a:t>of</a:t>
            </a:r>
            <a:r>
              <a:rPr lang="de-AT" dirty="0" smtClean="0"/>
              <a:t> Kyoto</a:t>
            </a:r>
          </a:p>
          <a:p>
            <a:pPr>
              <a:buNone/>
            </a:pPr>
            <a:r>
              <a:rPr lang="de-AT" dirty="0" smtClean="0"/>
              <a:t>	- </a:t>
            </a:r>
            <a:r>
              <a:rPr lang="de-AT" dirty="0" err="1" smtClean="0"/>
              <a:t>framework</a:t>
            </a:r>
            <a:r>
              <a:rPr lang="de-AT" dirty="0" smtClean="0"/>
              <a:t> </a:t>
            </a:r>
            <a:r>
              <a:rPr lang="de-AT" dirty="0" err="1" smtClean="0"/>
              <a:t>for</a:t>
            </a:r>
            <a:r>
              <a:rPr lang="de-AT" dirty="0" smtClean="0"/>
              <a:t> </a:t>
            </a:r>
            <a:r>
              <a:rPr lang="de-AT" dirty="0" err="1" smtClean="0"/>
              <a:t>being</a:t>
            </a:r>
            <a:r>
              <a:rPr lang="de-AT" dirty="0" smtClean="0"/>
              <a:t> </a:t>
            </a:r>
            <a:r>
              <a:rPr lang="de-AT" dirty="0" err="1" smtClean="0"/>
              <a:t>able</a:t>
            </a:r>
            <a:r>
              <a:rPr lang="de-AT" dirty="0" smtClean="0"/>
              <a:t> </a:t>
            </a:r>
            <a:r>
              <a:rPr lang="de-AT" dirty="0" err="1" smtClean="0"/>
              <a:t>to</a:t>
            </a:r>
            <a:r>
              <a:rPr lang="de-AT" dirty="0" smtClean="0"/>
              <a:t> </a:t>
            </a:r>
            <a:r>
              <a:rPr lang="de-AT" dirty="0" err="1" smtClean="0"/>
              <a:t>trade</a:t>
            </a:r>
            <a:r>
              <a:rPr lang="de-AT" dirty="0" smtClean="0"/>
              <a:t> </a:t>
            </a:r>
            <a:r>
              <a:rPr lang="de-AT" dirty="0" err="1" smtClean="0"/>
              <a:t>carbon</a:t>
            </a:r>
            <a:endParaRPr lang="de-AT" dirty="0" smtClean="0"/>
          </a:p>
          <a:p>
            <a:pPr>
              <a:buNone/>
            </a:pPr>
            <a:r>
              <a:rPr lang="de-AT" dirty="0" smtClean="0"/>
              <a:t>	- </a:t>
            </a:r>
            <a:r>
              <a:rPr lang="de-AT" dirty="0" err="1" smtClean="0"/>
              <a:t>creating</a:t>
            </a:r>
            <a:r>
              <a:rPr lang="de-AT" dirty="0" smtClean="0"/>
              <a:t> an </a:t>
            </a:r>
            <a:r>
              <a:rPr lang="de-AT" dirty="0" err="1" smtClean="0"/>
              <a:t>artificial</a:t>
            </a:r>
            <a:r>
              <a:rPr lang="de-AT" dirty="0" smtClean="0"/>
              <a:t> </a:t>
            </a:r>
            <a:r>
              <a:rPr lang="de-AT" dirty="0" err="1" smtClean="0"/>
              <a:t>market</a:t>
            </a:r>
            <a:r>
              <a:rPr lang="de-AT" dirty="0" smtClean="0"/>
              <a:t> </a:t>
            </a:r>
            <a:r>
              <a:rPr lang="de-AT" dirty="0" err="1" smtClean="0"/>
              <a:t>for</a:t>
            </a:r>
            <a:r>
              <a:rPr lang="de-AT" dirty="0" smtClean="0"/>
              <a:t> </a:t>
            </a:r>
            <a:r>
              <a:rPr lang="de-AT" dirty="0" err="1" smtClean="0"/>
              <a:t>trading</a:t>
            </a:r>
            <a:r>
              <a:rPr lang="de-AT" dirty="0" smtClean="0"/>
              <a:t> </a:t>
            </a:r>
            <a:r>
              <a:rPr lang="de-AT" dirty="0" err="1" smtClean="0"/>
              <a:t>carbon</a:t>
            </a:r>
            <a:endParaRPr lang="de-AT" dirty="0" smtClean="0"/>
          </a:p>
          <a:p>
            <a:pPr>
              <a:buNone/>
            </a:pPr>
            <a:endParaRPr lang="de-AT" dirty="0" smtClean="0"/>
          </a:p>
          <a:p>
            <a:r>
              <a:rPr lang="de-AT" dirty="0" smtClean="0"/>
              <a:t>Currency: EUA</a:t>
            </a:r>
          </a:p>
          <a:p>
            <a:pPr>
              <a:buNone/>
            </a:pPr>
            <a:r>
              <a:rPr lang="de-AT" dirty="0" smtClean="0"/>
              <a:t>	</a:t>
            </a:r>
          </a:p>
          <a:p>
            <a:r>
              <a:rPr lang="de-AT" dirty="0" err="1" smtClean="0"/>
              <a:t>Three</a:t>
            </a:r>
            <a:r>
              <a:rPr lang="de-AT" dirty="0" smtClean="0"/>
              <a:t> </a:t>
            </a:r>
            <a:r>
              <a:rPr lang="de-AT" dirty="0" err="1" smtClean="0"/>
              <a:t>periods</a:t>
            </a:r>
            <a:r>
              <a:rPr lang="de-AT" dirty="0" smtClean="0"/>
              <a:t>:	2005- 2007</a:t>
            </a:r>
          </a:p>
          <a:p>
            <a:pPr>
              <a:buNone/>
            </a:pPr>
            <a:r>
              <a:rPr lang="de-AT" dirty="0" smtClean="0"/>
              <a:t>				2008- 2012</a:t>
            </a:r>
          </a:p>
          <a:p>
            <a:pPr>
              <a:buNone/>
            </a:pPr>
            <a:r>
              <a:rPr lang="de-AT" dirty="0" smtClean="0"/>
              <a:t>				after 2013</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ETS </a:t>
            </a:r>
            <a:r>
              <a:rPr lang="de-AT" dirty="0" err="1" smtClean="0"/>
              <a:t>Allowances</a:t>
            </a:r>
            <a:r>
              <a:rPr lang="de-AT" dirty="0" smtClean="0"/>
              <a:t> per </a:t>
            </a:r>
            <a:r>
              <a:rPr lang="de-AT" dirty="0" err="1" smtClean="0"/>
              <a:t>country</a:t>
            </a:r>
            <a:endParaRPr lang="de-DE" dirty="0"/>
          </a:p>
        </p:txBody>
      </p:sp>
      <p:sp>
        <p:nvSpPr>
          <p:cNvPr id="3" name="Datumsplatzhalter 2"/>
          <p:cNvSpPr>
            <a:spLocks noGrp="1"/>
          </p:cNvSpPr>
          <p:nvPr>
            <p:ph type="dt" sz="half" idx="10"/>
          </p:nvPr>
        </p:nvSpPr>
        <p:spPr/>
        <p:txBody>
          <a:bodyPr/>
          <a:lstStyle/>
          <a:p>
            <a:r>
              <a:rPr lang="de-DE" smtClean="0"/>
              <a:t>24.6.2011</a:t>
            </a:r>
            <a:endParaRPr lang="de-DE"/>
          </a:p>
        </p:txBody>
      </p:sp>
      <p:sp>
        <p:nvSpPr>
          <p:cNvPr id="4" name="Fußzeilenplatzhalter 3"/>
          <p:cNvSpPr>
            <a:spLocks noGrp="1"/>
          </p:cNvSpPr>
          <p:nvPr>
            <p:ph type="ftr" sz="quarter" idx="11"/>
          </p:nvPr>
        </p:nvSpPr>
        <p:spPr/>
        <p:txBody>
          <a:bodyPr/>
          <a:lstStyle/>
          <a:p>
            <a:r>
              <a:rPr lang="de-DE" smtClean="0"/>
              <a:t>Summer School Graz</a:t>
            </a:r>
            <a:endParaRPr lang="de-DE"/>
          </a:p>
        </p:txBody>
      </p:sp>
      <p:sp>
        <p:nvSpPr>
          <p:cNvPr id="5" name="Foliennummernplatzhalter 4"/>
          <p:cNvSpPr>
            <a:spLocks noGrp="1"/>
          </p:cNvSpPr>
          <p:nvPr>
            <p:ph type="sldNum" sz="quarter" idx="12"/>
          </p:nvPr>
        </p:nvSpPr>
        <p:spPr/>
        <p:txBody>
          <a:bodyPr/>
          <a:lstStyle/>
          <a:p>
            <a:fld id="{2FE8260F-5045-41D2-A9EE-B9C8D70682FA}" type="slidenum">
              <a:rPr lang="de-DE" smtClean="0"/>
              <a:pPr/>
              <a:t>3</a:t>
            </a:fld>
            <a:endParaRPr lang="de-DE"/>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905000" y="1219200"/>
            <a:ext cx="5169018" cy="5105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Situation in Austria</a:t>
            </a:r>
            <a:endParaRPr lang="de-DE" dirty="0"/>
          </a:p>
        </p:txBody>
      </p:sp>
      <p:sp>
        <p:nvSpPr>
          <p:cNvPr id="3" name="Datumsplatzhalter 2"/>
          <p:cNvSpPr>
            <a:spLocks noGrp="1"/>
          </p:cNvSpPr>
          <p:nvPr>
            <p:ph type="dt" sz="half" idx="10"/>
          </p:nvPr>
        </p:nvSpPr>
        <p:spPr/>
        <p:txBody>
          <a:bodyPr/>
          <a:lstStyle/>
          <a:p>
            <a:r>
              <a:rPr lang="de-DE" smtClean="0"/>
              <a:t>24.6.2011</a:t>
            </a:r>
            <a:endParaRPr lang="de-DE"/>
          </a:p>
        </p:txBody>
      </p:sp>
      <p:sp>
        <p:nvSpPr>
          <p:cNvPr id="4" name="Fußzeilenplatzhalter 3"/>
          <p:cNvSpPr>
            <a:spLocks noGrp="1"/>
          </p:cNvSpPr>
          <p:nvPr>
            <p:ph type="ftr" sz="quarter" idx="11"/>
          </p:nvPr>
        </p:nvSpPr>
        <p:spPr/>
        <p:txBody>
          <a:bodyPr/>
          <a:lstStyle/>
          <a:p>
            <a:r>
              <a:rPr lang="de-DE" smtClean="0"/>
              <a:t>Summer School Graz</a:t>
            </a:r>
            <a:endParaRPr lang="de-DE"/>
          </a:p>
        </p:txBody>
      </p:sp>
      <p:sp>
        <p:nvSpPr>
          <p:cNvPr id="5" name="Foliennummernplatzhalter 4"/>
          <p:cNvSpPr>
            <a:spLocks noGrp="1"/>
          </p:cNvSpPr>
          <p:nvPr>
            <p:ph type="sldNum" sz="quarter" idx="12"/>
          </p:nvPr>
        </p:nvSpPr>
        <p:spPr/>
        <p:txBody>
          <a:bodyPr/>
          <a:lstStyle/>
          <a:p>
            <a:fld id="{2FE8260F-5045-41D2-A9EE-B9C8D70682FA}" type="slidenum">
              <a:rPr lang="de-DE" smtClean="0"/>
              <a:pPr/>
              <a:t>4</a:t>
            </a:fld>
            <a:endParaRPr lang="de-DE"/>
          </a:p>
        </p:txBody>
      </p:sp>
      <p:sp>
        <p:nvSpPr>
          <p:cNvPr id="6" name="Inhaltsplatzhalter 5"/>
          <p:cNvSpPr>
            <a:spLocks noGrp="1"/>
          </p:cNvSpPr>
          <p:nvPr>
            <p:ph sz="quarter" idx="1"/>
          </p:nvPr>
        </p:nvSpPr>
        <p:spPr/>
        <p:txBody>
          <a:bodyPr/>
          <a:lstStyle/>
          <a:p>
            <a:r>
              <a:rPr lang="de-AT" dirty="0" smtClean="0"/>
              <a:t>EZG </a:t>
            </a:r>
            <a:r>
              <a:rPr lang="de-AT" dirty="0" err="1" smtClean="0"/>
              <a:t>as</a:t>
            </a:r>
            <a:r>
              <a:rPr lang="de-AT" dirty="0" smtClean="0"/>
              <a:t> </a:t>
            </a:r>
            <a:r>
              <a:rPr lang="de-AT" dirty="0" err="1" smtClean="0"/>
              <a:t>law</a:t>
            </a:r>
            <a:r>
              <a:rPr lang="de-AT" dirty="0" smtClean="0"/>
              <a:t> </a:t>
            </a:r>
            <a:r>
              <a:rPr lang="de-AT" dirty="0" err="1" smtClean="0"/>
              <a:t>of</a:t>
            </a:r>
            <a:r>
              <a:rPr lang="de-AT" dirty="0" smtClean="0"/>
              <a:t> </a:t>
            </a:r>
            <a:r>
              <a:rPr lang="de-AT" dirty="0" err="1" smtClean="0"/>
              <a:t>emission</a:t>
            </a:r>
            <a:r>
              <a:rPr lang="de-AT" dirty="0" smtClean="0"/>
              <a:t> </a:t>
            </a:r>
            <a:r>
              <a:rPr lang="de-AT" dirty="0" err="1" smtClean="0"/>
              <a:t>certificates</a:t>
            </a:r>
            <a:endParaRPr lang="de-AT" dirty="0" smtClean="0"/>
          </a:p>
          <a:p>
            <a:endParaRPr lang="de-AT" dirty="0" smtClean="0"/>
          </a:p>
          <a:p>
            <a:endParaRPr lang="de-AT" dirty="0" smtClean="0"/>
          </a:p>
          <a:p>
            <a:r>
              <a:rPr lang="de-AT" dirty="0" err="1" smtClean="0"/>
              <a:t>Distributing</a:t>
            </a:r>
            <a:r>
              <a:rPr lang="de-AT" dirty="0" smtClean="0"/>
              <a:t> </a:t>
            </a:r>
            <a:r>
              <a:rPr lang="de-AT" dirty="0" err="1" smtClean="0"/>
              <a:t>certificates</a:t>
            </a:r>
            <a:r>
              <a:rPr lang="de-AT" dirty="0" smtClean="0"/>
              <a:t>: </a:t>
            </a:r>
          </a:p>
          <a:p>
            <a:pPr>
              <a:buNone/>
            </a:pPr>
            <a:r>
              <a:rPr lang="de-AT" dirty="0" smtClean="0"/>
              <a:t>		- </a:t>
            </a:r>
            <a:r>
              <a:rPr lang="de-AT" dirty="0" err="1" smtClean="0"/>
              <a:t>technical</a:t>
            </a:r>
            <a:r>
              <a:rPr lang="de-AT" dirty="0" smtClean="0"/>
              <a:t> potential</a:t>
            </a:r>
          </a:p>
          <a:p>
            <a:pPr>
              <a:buNone/>
            </a:pPr>
            <a:r>
              <a:rPr lang="de-AT" dirty="0" smtClean="0"/>
              <a:t>		- </a:t>
            </a:r>
            <a:r>
              <a:rPr lang="de-AT" dirty="0" err="1" smtClean="0"/>
              <a:t>environmentally</a:t>
            </a:r>
            <a:r>
              <a:rPr lang="de-AT" dirty="0" smtClean="0"/>
              <a:t> </a:t>
            </a:r>
            <a:r>
              <a:rPr lang="de-AT" dirty="0" err="1" smtClean="0"/>
              <a:t>friendly</a:t>
            </a:r>
            <a:r>
              <a:rPr lang="de-AT" dirty="0" smtClean="0"/>
              <a:t> </a:t>
            </a:r>
            <a:r>
              <a:rPr lang="de-AT" dirty="0" err="1" smtClean="0"/>
              <a:t>technologies</a:t>
            </a:r>
            <a:endParaRPr lang="de-AT" dirty="0" smtClean="0"/>
          </a:p>
          <a:p>
            <a:pPr>
              <a:buNone/>
            </a:pPr>
            <a:r>
              <a:rPr lang="de-AT" dirty="0" smtClean="0"/>
              <a:t>		- </a:t>
            </a:r>
            <a:r>
              <a:rPr lang="de-AT" dirty="0" err="1" smtClean="0"/>
              <a:t>consistency</a:t>
            </a:r>
            <a:r>
              <a:rPr lang="de-AT" dirty="0" smtClean="0"/>
              <a:t> </a:t>
            </a:r>
            <a:r>
              <a:rPr lang="de-AT" dirty="0" err="1" smtClean="0"/>
              <a:t>with</a:t>
            </a:r>
            <a:r>
              <a:rPr lang="de-AT" dirty="0" smtClean="0"/>
              <a:t> </a:t>
            </a:r>
            <a:r>
              <a:rPr lang="de-AT" dirty="0" err="1" smtClean="0"/>
              <a:t>other</a:t>
            </a:r>
            <a:r>
              <a:rPr lang="de-AT" dirty="0" smtClean="0"/>
              <a:t> </a:t>
            </a:r>
            <a:r>
              <a:rPr lang="de-AT" dirty="0" err="1" smtClean="0"/>
              <a:t>political</a:t>
            </a:r>
            <a:r>
              <a:rPr lang="de-AT" dirty="0" smtClean="0"/>
              <a:t> </a:t>
            </a:r>
            <a:r>
              <a:rPr lang="de-AT" dirty="0" err="1" smtClean="0"/>
              <a:t>aims</a:t>
            </a:r>
            <a:endParaRPr lang="de-AT" dirty="0" smtClean="0"/>
          </a:p>
          <a:p>
            <a:pPr>
              <a:buNone/>
            </a:pPr>
            <a:r>
              <a:rPr lang="de-AT" dirty="0" smtClean="0"/>
              <a:t>	</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National </a:t>
            </a:r>
            <a:r>
              <a:rPr lang="de-AT" dirty="0" err="1" smtClean="0"/>
              <a:t>Allocation</a:t>
            </a:r>
            <a:r>
              <a:rPr lang="de-AT" dirty="0" smtClean="0"/>
              <a:t> Plans (NAP) </a:t>
            </a:r>
            <a:endParaRPr lang="de-DE" dirty="0"/>
          </a:p>
        </p:txBody>
      </p:sp>
      <p:sp>
        <p:nvSpPr>
          <p:cNvPr id="3" name="Datumsplatzhalter 2"/>
          <p:cNvSpPr>
            <a:spLocks noGrp="1"/>
          </p:cNvSpPr>
          <p:nvPr>
            <p:ph type="dt" sz="half" idx="10"/>
          </p:nvPr>
        </p:nvSpPr>
        <p:spPr/>
        <p:txBody>
          <a:bodyPr/>
          <a:lstStyle/>
          <a:p>
            <a:r>
              <a:rPr lang="de-DE" smtClean="0"/>
              <a:t>24.6.2011</a:t>
            </a:r>
            <a:endParaRPr lang="de-DE"/>
          </a:p>
        </p:txBody>
      </p:sp>
      <p:sp>
        <p:nvSpPr>
          <p:cNvPr id="4" name="Fußzeilenplatzhalter 3"/>
          <p:cNvSpPr>
            <a:spLocks noGrp="1"/>
          </p:cNvSpPr>
          <p:nvPr>
            <p:ph type="ftr" sz="quarter" idx="11"/>
          </p:nvPr>
        </p:nvSpPr>
        <p:spPr/>
        <p:txBody>
          <a:bodyPr/>
          <a:lstStyle/>
          <a:p>
            <a:r>
              <a:rPr lang="de-DE" smtClean="0"/>
              <a:t>Summer School Graz</a:t>
            </a:r>
            <a:endParaRPr lang="de-DE"/>
          </a:p>
        </p:txBody>
      </p:sp>
      <p:sp>
        <p:nvSpPr>
          <p:cNvPr id="5" name="Foliennummernplatzhalter 4"/>
          <p:cNvSpPr>
            <a:spLocks noGrp="1"/>
          </p:cNvSpPr>
          <p:nvPr>
            <p:ph type="sldNum" sz="quarter" idx="12"/>
          </p:nvPr>
        </p:nvSpPr>
        <p:spPr/>
        <p:txBody>
          <a:bodyPr/>
          <a:lstStyle/>
          <a:p>
            <a:fld id="{2FE8260F-5045-41D2-A9EE-B9C8D70682FA}" type="slidenum">
              <a:rPr lang="de-DE" smtClean="0"/>
              <a:pPr/>
              <a:t>5</a:t>
            </a:fld>
            <a:endParaRPr lang="de-DE"/>
          </a:p>
        </p:txBody>
      </p:sp>
      <p:sp>
        <p:nvSpPr>
          <p:cNvPr id="6" name="Inhaltsplatzhalter 5"/>
          <p:cNvSpPr>
            <a:spLocks noGrp="1"/>
          </p:cNvSpPr>
          <p:nvPr>
            <p:ph sz="quarter" idx="1"/>
          </p:nvPr>
        </p:nvSpPr>
        <p:spPr/>
        <p:txBody>
          <a:bodyPr>
            <a:normAutofit fontScale="92500" lnSpcReduction="10000"/>
          </a:bodyPr>
          <a:lstStyle/>
          <a:p>
            <a:r>
              <a:rPr lang="de-AT" dirty="0" smtClean="0"/>
              <a:t>First NAP: </a:t>
            </a:r>
          </a:p>
          <a:p>
            <a:pPr>
              <a:buNone/>
            </a:pPr>
            <a:r>
              <a:rPr lang="de-AT" dirty="0" smtClean="0"/>
              <a:t>		- </a:t>
            </a:r>
            <a:r>
              <a:rPr lang="de-AT" dirty="0" err="1" smtClean="0"/>
              <a:t>past</a:t>
            </a:r>
            <a:r>
              <a:rPr lang="de-AT" dirty="0" smtClean="0"/>
              <a:t> </a:t>
            </a:r>
            <a:r>
              <a:rPr lang="de-AT" dirty="0" err="1" smtClean="0"/>
              <a:t>emissions</a:t>
            </a:r>
            <a:r>
              <a:rPr lang="de-AT" dirty="0" smtClean="0"/>
              <a:t> </a:t>
            </a:r>
            <a:r>
              <a:rPr lang="de-AT" dirty="0" err="1" smtClean="0"/>
              <a:t>from</a:t>
            </a:r>
            <a:r>
              <a:rPr lang="de-AT" dirty="0" smtClean="0"/>
              <a:t> 1998- 2004</a:t>
            </a:r>
          </a:p>
          <a:p>
            <a:pPr>
              <a:buNone/>
            </a:pPr>
            <a:r>
              <a:rPr lang="de-AT" dirty="0" smtClean="0"/>
              <a:t>		- </a:t>
            </a:r>
            <a:r>
              <a:rPr lang="de-AT" dirty="0" err="1" smtClean="0"/>
              <a:t>reduction</a:t>
            </a:r>
            <a:r>
              <a:rPr lang="de-AT" dirty="0" smtClean="0"/>
              <a:t> potential </a:t>
            </a:r>
            <a:r>
              <a:rPr lang="de-AT" dirty="0" err="1" smtClean="0"/>
              <a:t>for</a:t>
            </a:r>
            <a:r>
              <a:rPr lang="de-AT" dirty="0" smtClean="0"/>
              <a:t> </a:t>
            </a:r>
            <a:r>
              <a:rPr lang="de-AT" dirty="0" err="1" smtClean="0"/>
              <a:t>future</a:t>
            </a:r>
            <a:r>
              <a:rPr lang="de-AT" dirty="0" smtClean="0"/>
              <a:t>: National </a:t>
            </a:r>
            <a:r>
              <a:rPr lang="de-AT" dirty="0" err="1" smtClean="0"/>
              <a:t>Climate</a:t>
            </a:r>
            <a:r>
              <a:rPr lang="de-AT" dirty="0" smtClean="0"/>
              <a:t> 	  	   </a:t>
            </a:r>
            <a:r>
              <a:rPr lang="de-AT" dirty="0" err="1" smtClean="0"/>
              <a:t>Strategy</a:t>
            </a:r>
            <a:endParaRPr lang="de-AT" dirty="0" smtClean="0"/>
          </a:p>
          <a:p>
            <a:pPr>
              <a:buNone/>
            </a:pPr>
            <a:r>
              <a:rPr lang="de-AT" dirty="0" smtClean="0"/>
              <a:t>		- </a:t>
            </a:r>
            <a:r>
              <a:rPr lang="de-AT" dirty="0" err="1" smtClean="0"/>
              <a:t>target</a:t>
            </a:r>
            <a:r>
              <a:rPr lang="de-AT" dirty="0" smtClean="0"/>
              <a:t>: </a:t>
            </a:r>
            <a:r>
              <a:rPr lang="de-AT" dirty="0" err="1" smtClean="0"/>
              <a:t>reduction</a:t>
            </a:r>
            <a:r>
              <a:rPr lang="de-AT" dirty="0" smtClean="0"/>
              <a:t> </a:t>
            </a:r>
            <a:r>
              <a:rPr lang="de-AT" dirty="0" err="1" smtClean="0"/>
              <a:t>of</a:t>
            </a:r>
            <a:r>
              <a:rPr lang="de-AT" dirty="0" smtClean="0"/>
              <a:t> 1,65 </a:t>
            </a:r>
            <a:r>
              <a:rPr lang="de-AT" dirty="0" err="1" smtClean="0"/>
              <a:t>mio</a:t>
            </a:r>
            <a:r>
              <a:rPr lang="de-AT" dirty="0" smtClean="0"/>
              <a:t>. </a:t>
            </a:r>
            <a:r>
              <a:rPr lang="de-AT" dirty="0" err="1" smtClean="0"/>
              <a:t>tons</a:t>
            </a:r>
            <a:r>
              <a:rPr lang="de-AT" dirty="0" smtClean="0"/>
              <a:t> </a:t>
            </a:r>
            <a:r>
              <a:rPr lang="de-AT" dirty="0" err="1" smtClean="0"/>
              <a:t>of</a:t>
            </a:r>
            <a:r>
              <a:rPr lang="de-AT" dirty="0" smtClean="0"/>
              <a:t> </a:t>
            </a:r>
            <a:r>
              <a:rPr lang="de-AT" dirty="0" err="1" smtClean="0"/>
              <a:t>carbon</a:t>
            </a:r>
            <a:r>
              <a:rPr lang="de-AT" dirty="0" smtClean="0"/>
              <a:t> </a:t>
            </a:r>
            <a:r>
              <a:rPr lang="de-AT" dirty="0" err="1" smtClean="0"/>
              <a:t>from</a:t>
            </a:r>
            <a:r>
              <a:rPr lang="de-AT" dirty="0" smtClean="0"/>
              <a:t> 	  	  </a:t>
            </a:r>
            <a:r>
              <a:rPr lang="de-AT" dirty="0" err="1" smtClean="0"/>
              <a:t>enery</a:t>
            </a:r>
            <a:r>
              <a:rPr lang="de-AT" dirty="0" smtClean="0"/>
              <a:t> </a:t>
            </a:r>
            <a:r>
              <a:rPr lang="de-AT" dirty="0" err="1" smtClean="0"/>
              <a:t>and</a:t>
            </a:r>
            <a:r>
              <a:rPr lang="de-AT" dirty="0" smtClean="0"/>
              <a:t> </a:t>
            </a:r>
            <a:r>
              <a:rPr lang="de-AT" dirty="0" err="1" smtClean="0"/>
              <a:t>industry</a:t>
            </a:r>
            <a:r>
              <a:rPr lang="de-AT" dirty="0" smtClean="0"/>
              <a:t> </a:t>
            </a:r>
            <a:r>
              <a:rPr lang="de-AT" dirty="0" err="1" smtClean="0"/>
              <a:t>sector</a:t>
            </a:r>
            <a:endParaRPr lang="de-AT" dirty="0" smtClean="0"/>
          </a:p>
          <a:p>
            <a:pPr>
              <a:buNone/>
            </a:pPr>
            <a:r>
              <a:rPr lang="de-AT" dirty="0" smtClean="0"/>
              <a:t>		- 99 </a:t>
            </a:r>
            <a:r>
              <a:rPr lang="de-AT" dirty="0" err="1" smtClean="0"/>
              <a:t>mio</a:t>
            </a:r>
            <a:r>
              <a:rPr lang="de-AT" dirty="0" smtClean="0"/>
              <a:t>. </a:t>
            </a:r>
            <a:r>
              <a:rPr lang="de-AT" dirty="0" err="1" smtClean="0"/>
              <a:t>certificates</a:t>
            </a:r>
            <a:r>
              <a:rPr lang="de-AT" dirty="0" smtClean="0"/>
              <a:t>, </a:t>
            </a:r>
            <a:r>
              <a:rPr lang="de-AT" dirty="0" err="1" smtClean="0"/>
              <a:t>free</a:t>
            </a:r>
            <a:r>
              <a:rPr lang="de-AT" dirty="0" smtClean="0"/>
              <a:t> </a:t>
            </a:r>
            <a:r>
              <a:rPr lang="de-AT" dirty="0" err="1" smtClean="0"/>
              <a:t>distribution</a:t>
            </a:r>
            <a:endParaRPr lang="de-AT" dirty="0" smtClean="0"/>
          </a:p>
          <a:p>
            <a:pPr>
              <a:buNone/>
            </a:pPr>
            <a:r>
              <a:rPr lang="de-AT" dirty="0" smtClean="0"/>
              <a:t>		- </a:t>
            </a:r>
            <a:r>
              <a:rPr lang="de-AT" dirty="0" err="1" smtClean="0"/>
              <a:t>one</a:t>
            </a:r>
            <a:r>
              <a:rPr lang="de-AT" dirty="0" smtClean="0"/>
              <a:t> </a:t>
            </a:r>
            <a:r>
              <a:rPr lang="de-AT" dirty="0" err="1" smtClean="0"/>
              <a:t>percent</a:t>
            </a:r>
            <a:r>
              <a:rPr lang="de-AT" dirty="0" smtClean="0"/>
              <a:t> </a:t>
            </a:r>
            <a:r>
              <a:rPr lang="de-AT" dirty="0" err="1" smtClean="0"/>
              <a:t>kept</a:t>
            </a:r>
            <a:r>
              <a:rPr lang="de-AT" dirty="0" smtClean="0"/>
              <a:t> </a:t>
            </a:r>
            <a:r>
              <a:rPr lang="de-AT" dirty="0" err="1" smtClean="0"/>
              <a:t>for</a:t>
            </a:r>
            <a:r>
              <a:rPr lang="de-AT" dirty="0" smtClean="0"/>
              <a:t> </a:t>
            </a:r>
            <a:r>
              <a:rPr lang="de-AT" dirty="0" err="1" smtClean="0"/>
              <a:t>new</a:t>
            </a:r>
            <a:r>
              <a:rPr lang="de-AT" dirty="0" smtClean="0"/>
              <a:t> </a:t>
            </a:r>
            <a:r>
              <a:rPr lang="de-AT" dirty="0" err="1" smtClean="0"/>
              <a:t>participants</a:t>
            </a:r>
            <a:endParaRPr lang="de-AT" dirty="0" smtClean="0"/>
          </a:p>
          <a:p>
            <a:pPr>
              <a:buNone/>
            </a:pPr>
            <a:endParaRPr lang="de-AT" dirty="0" smtClean="0"/>
          </a:p>
          <a:p>
            <a:r>
              <a:rPr lang="de-AT" dirty="0" smtClean="0"/>
              <a:t>Second NAP:</a:t>
            </a:r>
          </a:p>
          <a:p>
            <a:pPr>
              <a:buNone/>
            </a:pPr>
            <a:r>
              <a:rPr lang="de-AT" dirty="0" smtClean="0"/>
              <a:t>		-  </a:t>
            </a:r>
            <a:r>
              <a:rPr lang="de-AT" dirty="0" err="1" smtClean="0"/>
              <a:t>reduction</a:t>
            </a:r>
            <a:r>
              <a:rPr lang="de-AT" dirty="0" smtClean="0"/>
              <a:t> </a:t>
            </a:r>
            <a:r>
              <a:rPr lang="de-AT" dirty="0" err="1" smtClean="0"/>
              <a:t>about</a:t>
            </a:r>
            <a:r>
              <a:rPr lang="de-AT" dirty="0" smtClean="0"/>
              <a:t> 0,55 </a:t>
            </a:r>
            <a:r>
              <a:rPr lang="de-AT" dirty="0" err="1" smtClean="0"/>
              <a:t>mio</a:t>
            </a:r>
            <a:r>
              <a:rPr lang="de-AT" dirty="0" smtClean="0"/>
              <a:t>. </a:t>
            </a:r>
            <a:r>
              <a:rPr lang="de-AT" dirty="0" err="1" smtClean="0"/>
              <a:t>certificats</a:t>
            </a:r>
            <a:r>
              <a:rPr lang="de-AT" dirty="0" smtClean="0"/>
              <a:t> per </a:t>
            </a:r>
            <a:r>
              <a:rPr lang="de-AT" dirty="0" err="1" smtClean="0"/>
              <a:t>year</a:t>
            </a:r>
            <a:endParaRPr lang="de-AT" dirty="0" smtClean="0"/>
          </a:p>
          <a:p>
            <a:pPr>
              <a:buNone/>
            </a:pPr>
            <a:r>
              <a:rPr lang="de-AT" dirty="0" smtClean="0"/>
              <a:t>	</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National </a:t>
            </a:r>
            <a:r>
              <a:rPr lang="de-AT" dirty="0" err="1" smtClean="0"/>
              <a:t>Allocation</a:t>
            </a:r>
            <a:r>
              <a:rPr lang="de-AT" dirty="0" smtClean="0"/>
              <a:t> Plans 2</a:t>
            </a:r>
            <a:endParaRPr lang="de-DE" dirty="0"/>
          </a:p>
        </p:txBody>
      </p:sp>
      <p:sp>
        <p:nvSpPr>
          <p:cNvPr id="3" name="Datumsplatzhalter 2"/>
          <p:cNvSpPr>
            <a:spLocks noGrp="1"/>
          </p:cNvSpPr>
          <p:nvPr>
            <p:ph type="dt" sz="half" idx="10"/>
          </p:nvPr>
        </p:nvSpPr>
        <p:spPr/>
        <p:txBody>
          <a:bodyPr/>
          <a:lstStyle/>
          <a:p>
            <a:r>
              <a:rPr lang="de-DE" smtClean="0"/>
              <a:t>24.6.2011</a:t>
            </a:r>
            <a:endParaRPr lang="de-DE"/>
          </a:p>
        </p:txBody>
      </p:sp>
      <p:sp>
        <p:nvSpPr>
          <p:cNvPr id="4" name="Fußzeilenplatzhalter 3"/>
          <p:cNvSpPr>
            <a:spLocks noGrp="1"/>
          </p:cNvSpPr>
          <p:nvPr>
            <p:ph type="ftr" sz="quarter" idx="11"/>
          </p:nvPr>
        </p:nvSpPr>
        <p:spPr/>
        <p:txBody>
          <a:bodyPr/>
          <a:lstStyle/>
          <a:p>
            <a:r>
              <a:rPr lang="de-DE" smtClean="0"/>
              <a:t>Summer School Graz</a:t>
            </a:r>
            <a:endParaRPr lang="de-DE"/>
          </a:p>
        </p:txBody>
      </p:sp>
      <p:sp>
        <p:nvSpPr>
          <p:cNvPr id="5" name="Foliennummernplatzhalter 4"/>
          <p:cNvSpPr>
            <a:spLocks noGrp="1"/>
          </p:cNvSpPr>
          <p:nvPr>
            <p:ph type="sldNum" sz="quarter" idx="12"/>
          </p:nvPr>
        </p:nvSpPr>
        <p:spPr/>
        <p:txBody>
          <a:bodyPr/>
          <a:lstStyle/>
          <a:p>
            <a:fld id="{2FE8260F-5045-41D2-A9EE-B9C8D70682FA}" type="slidenum">
              <a:rPr lang="de-DE" smtClean="0"/>
              <a:pPr/>
              <a:t>6</a:t>
            </a:fld>
            <a:endParaRPr lang="de-DE"/>
          </a:p>
        </p:txBody>
      </p:sp>
      <p:sp>
        <p:nvSpPr>
          <p:cNvPr id="6" name="Inhaltsplatzhalter 5"/>
          <p:cNvSpPr>
            <a:spLocks noGrp="1"/>
          </p:cNvSpPr>
          <p:nvPr>
            <p:ph sz="quarter" idx="1"/>
          </p:nvPr>
        </p:nvSpPr>
        <p:spPr/>
        <p:txBody>
          <a:bodyPr/>
          <a:lstStyle/>
          <a:p>
            <a:pPr>
              <a:buNone/>
            </a:pPr>
            <a:r>
              <a:rPr lang="de-AT" dirty="0" smtClean="0"/>
              <a:t>		- </a:t>
            </a:r>
            <a:r>
              <a:rPr lang="de-AT" dirty="0" err="1" smtClean="0"/>
              <a:t>past</a:t>
            </a:r>
            <a:r>
              <a:rPr lang="de-AT" dirty="0" smtClean="0"/>
              <a:t> </a:t>
            </a:r>
            <a:r>
              <a:rPr lang="de-AT" dirty="0" err="1" smtClean="0"/>
              <a:t>emissions</a:t>
            </a:r>
            <a:r>
              <a:rPr lang="de-AT" dirty="0" smtClean="0"/>
              <a:t> </a:t>
            </a:r>
            <a:r>
              <a:rPr lang="de-AT" dirty="0" err="1" smtClean="0"/>
              <a:t>from</a:t>
            </a:r>
            <a:r>
              <a:rPr lang="de-AT" dirty="0" smtClean="0"/>
              <a:t> 1998- 2004</a:t>
            </a:r>
          </a:p>
          <a:p>
            <a:pPr>
              <a:buNone/>
            </a:pPr>
            <a:r>
              <a:rPr lang="de-AT" dirty="0" smtClean="0"/>
              <a:t>		- </a:t>
            </a:r>
            <a:r>
              <a:rPr lang="de-AT" dirty="0" err="1" smtClean="0"/>
              <a:t>reduction</a:t>
            </a:r>
            <a:r>
              <a:rPr lang="de-AT" dirty="0" smtClean="0"/>
              <a:t> potential </a:t>
            </a:r>
            <a:r>
              <a:rPr lang="de-AT" dirty="0" err="1" smtClean="0"/>
              <a:t>for</a:t>
            </a:r>
            <a:r>
              <a:rPr lang="de-AT" dirty="0" smtClean="0"/>
              <a:t> </a:t>
            </a:r>
            <a:r>
              <a:rPr lang="de-AT" dirty="0" err="1" smtClean="0"/>
              <a:t>future</a:t>
            </a:r>
            <a:r>
              <a:rPr lang="de-AT" dirty="0" smtClean="0"/>
              <a:t>: National </a:t>
            </a:r>
            <a:r>
              <a:rPr lang="de-AT" dirty="0" err="1" smtClean="0"/>
              <a:t>Climate</a:t>
            </a:r>
            <a:r>
              <a:rPr lang="de-AT" dirty="0" smtClean="0"/>
              <a:t> 	  </a:t>
            </a:r>
            <a:r>
              <a:rPr lang="de-AT" dirty="0" err="1" smtClean="0"/>
              <a:t>Strategy</a:t>
            </a:r>
            <a:endParaRPr lang="de-AT" dirty="0" smtClean="0"/>
          </a:p>
          <a:p>
            <a:pPr>
              <a:buNone/>
            </a:pPr>
            <a:r>
              <a:rPr lang="de-AT" dirty="0" smtClean="0"/>
              <a:t>		- </a:t>
            </a:r>
            <a:r>
              <a:rPr lang="de-AT" dirty="0" err="1" smtClean="0"/>
              <a:t>target</a:t>
            </a:r>
            <a:r>
              <a:rPr lang="de-AT" dirty="0" smtClean="0"/>
              <a:t>: </a:t>
            </a:r>
            <a:r>
              <a:rPr lang="de-AT" dirty="0" err="1" smtClean="0"/>
              <a:t>reduction</a:t>
            </a:r>
            <a:r>
              <a:rPr lang="de-AT" dirty="0" smtClean="0"/>
              <a:t> </a:t>
            </a:r>
            <a:r>
              <a:rPr lang="de-AT" dirty="0" err="1" smtClean="0"/>
              <a:t>of</a:t>
            </a:r>
            <a:r>
              <a:rPr lang="de-AT" dirty="0" smtClean="0"/>
              <a:t> 1,65 </a:t>
            </a:r>
            <a:r>
              <a:rPr lang="de-AT" dirty="0" err="1" smtClean="0"/>
              <a:t>mio</a:t>
            </a:r>
            <a:r>
              <a:rPr lang="de-AT" dirty="0" smtClean="0"/>
              <a:t>. </a:t>
            </a:r>
            <a:r>
              <a:rPr lang="de-AT" dirty="0" err="1" smtClean="0"/>
              <a:t>tons</a:t>
            </a:r>
            <a:r>
              <a:rPr lang="de-AT" dirty="0" smtClean="0"/>
              <a:t> </a:t>
            </a:r>
            <a:r>
              <a:rPr lang="de-AT" dirty="0" err="1" smtClean="0"/>
              <a:t>of</a:t>
            </a:r>
            <a:r>
              <a:rPr lang="de-AT" dirty="0" smtClean="0"/>
              <a:t> </a:t>
            </a:r>
            <a:r>
              <a:rPr lang="de-AT" dirty="0" err="1" smtClean="0"/>
              <a:t>carbon</a:t>
            </a:r>
            <a:r>
              <a:rPr lang="de-AT" dirty="0" smtClean="0"/>
              <a:t> </a:t>
            </a:r>
            <a:r>
              <a:rPr lang="de-AT" dirty="0" err="1" smtClean="0"/>
              <a:t>from</a:t>
            </a:r>
            <a:r>
              <a:rPr lang="de-AT" dirty="0" smtClean="0"/>
              <a:t> 	  </a:t>
            </a:r>
            <a:r>
              <a:rPr lang="de-AT" dirty="0" err="1" smtClean="0"/>
              <a:t>enery</a:t>
            </a:r>
            <a:r>
              <a:rPr lang="de-AT" dirty="0" smtClean="0"/>
              <a:t> </a:t>
            </a:r>
            <a:r>
              <a:rPr lang="de-AT" dirty="0" err="1" smtClean="0"/>
              <a:t>and</a:t>
            </a:r>
            <a:r>
              <a:rPr lang="de-AT" dirty="0" smtClean="0"/>
              <a:t> </a:t>
            </a:r>
            <a:r>
              <a:rPr lang="de-AT" dirty="0" err="1" smtClean="0"/>
              <a:t>industry</a:t>
            </a:r>
            <a:r>
              <a:rPr lang="de-AT" dirty="0" smtClean="0"/>
              <a:t> </a:t>
            </a:r>
            <a:r>
              <a:rPr lang="de-AT" dirty="0" err="1" smtClean="0"/>
              <a:t>sector</a:t>
            </a:r>
            <a:endParaRPr lang="de-AT" dirty="0" smtClean="0"/>
          </a:p>
          <a:p>
            <a:pPr>
              <a:buNone/>
            </a:pPr>
            <a:r>
              <a:rPr lang="de-AT" dirty="0" smtClean="0"/>
              <a:t>		- 99 </a:t>
            </a:r>
            <a:r>
              <a:rPr lang="de-AT" dirty="0" err="1" smtClean="0"/>
              <a:t>mio</a:t>
            </a:r>
            <a:r>
              <a:rPr lang="de-AT" dirty="0" smtClean="0"/>
              <a:t>. </a:t>
            </a:r>
            <a:r>
              <a:rPr lang="de-AT" dirty="0" err="1" smtClean="0"/>
              <a:t>certificates</a:t>
            </a:r>
            <a:r>
              <a:rPr lang="de-AT" dirty="0" smtClean="0"/>
              <a:t>, </a:t>
            </a:r>
            <a:r>
              <a:rPr lang="de-AT" dirty="0" err="1" smtClean="0"/>
              <a:t>free</a:t>
            </a:r>
            <a:r>
              <a:rPr lang="de-AT" dirty="0" smtClean="0"/>
              <a:t> </a:t>
            </a:r>
            <a:r>
              <a:rPr lang="de-AT" dirty="0" err="1" smtClean="0"/>
              <a:t>distribution</a:t>
            </a:r>
            <a:endParaRPr lang="de-AT" dirty="0" smtClean="0"/>
          </a:p>
          <a:p>
            <a:pPr>
              <a:buNone/>
            </a:pPr>
            <a:r>
              <a:rPr lang="de-AT" dirty="0" smtClean="0"/>
              <a:t>		- </a:t>
            </a:r>
            <a:r>
              <a:rPr lang="de-AT" dirty="0" err="1" smtClean="0"/>
              <a:t>one</a:t>
            </a:r>
            <a:r>
              <a:rPr lang="de-AT" dirty="0" smtClean="0"/>
              <a:t> </a:t>
            </a:r>
            <a:r>
              <a:rPr lang="de-AT" dirty="0" err="1" smtClean="0"/>
              <a:t>percent</a:t>
            </a:r>
            <a:r>
              <a:rPr lang="de-AT" dirty="0" smtClean="0"/>
              <a:t> </a:t>
            </a:r>
            <a:r>
              <a:rPr lang="de-AT" dirty="0" err="1" smtClean="0"/>
              <a:t>kept</a:t>
            </a:r>
            <a:r>
              <a:rPr lang="de-AT" dirty="0" smtClean="0"/>
              <a:t> </a:t>
            </a:r>
            <a:r>
              <a:rPr lang="de-AT" dirty="0" err="1" smtClean="0"/>
              <a:t>for</a:t>
            </a:r>
            <a:r>
              <a:rPr lang="de-AT" dirty="0" smtClean="0"/>
              <a:t> </a:t>
            </a:r>
            <a:r>
              <a:rPr lang="de-AT" dirty="0" err="1" smtClean="0"/>
              <a:t>new</a:t>
            </a:r>
            <a:r>
              <a:rPr lang="de-AT" dirty="0" smtClean="0"/>
              <a:t> </a:t>
            </a:r>
            <a:r>
              <a:rPr lang="de-AT" dirty="0" err="1" smtClean="0"/>
              <a:t>participants</a:t>
            </a:r>
            <a:endParaRPr lang="de-AT" dirty="0" smtClean="0"/>
          </a:p>
          <a:p>
            <a:pPr>
              <a:buNone/>
            </a:pPr>
            <a:r>
              <a:rPr lang="de-AT" dirty="0" smtClean="0"/>
              <a:t>	</a:t>
            </a:r>
          </a:p>
          <a:p>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Allocation</a:t>
            </a:r>
            <a:r>
              <a:rPr lang="de-AT" dirty="0" smtClean="0"/>
              <a:t> </a:t>
            </a:r>
            <a:r>
              <a:rPr lang="de-AT" dirty="0" err="1" smtClean="0"/>
              <a:t>and</a:t>
            </a:r>
            <a:r>
              <a:rPr lang="de-AT" dirty="0" smtClean="0"/>
              <a:t> </a:t>
            </a:r>
            <a:r>
              <a:rPr lang="de-AT" dirty="0" err="1" smtClean="0"/>
              <a:t>trading</a:t>
            </a:r>
            <a:r>
              <a:rPr lang="de-AT" dirty="0" smtClean="0"/>
              <a:t> </a:t>
            </a:r>
            <a:r>
              <a:rPr lang="de-AT" dirty="0" err="1" smtClean="0"/>
              <a:t>options</a:t>
            </a:r>
            <a:endParaRPr lang="de-DE" dirty="0"/>
          </a:p>
        </p:txBody>
      </p:sp>
      <p:sp>
        <p:nvSpPr>
          <p:cNvPr id="3" name="Datumsplatzhalter 2"/>
          <p:cNvSpPr>
            <a:spLocks noGrp="1"/>
          </p:cNvSpPr>
          <p:nvPr>
            <p:ph type="dt" sz="half" idx="10"/>
          </p:nvPr>
        </p:nvSpPr>
        <p:spPr/>
        <p:txBody>
          <a:bodyPr/>
          <a:lstStyle/>
          <a:p>
            <a:r>
              <a:rPr lang="de-DE" smtClean="0"/>
              <a:t>24.6.2011</a:t>
            </a:r>
            <a:endParaRPr lang="de-DE"/>
          </a:p>
        </p:txBody>
      </p:sp>
      <p:sp>
        <p:nvSpPr>
          <p:cNvPr id="4" name="Fußzeilenplatzhalter 3"/>
          <p:cNvSpPr>
            <a:spLocks noGrp="1"/>
          </p:cNvSpPr>
          <p:nvPr>
            <p:ph type="ftr" sz="quarter" idx="11"/>
          </p:nvPr>
        </p:nvSpPr>
        <p:spPr/>
        <p:txBody>
          <a:bodyPr/>
          <a:lstStyle/>
          <a:p>
            <a:r>
              <a:rPr lang="de-DE" smtClean="0"/>
              <a:t>Summer School Graz</a:t>
            </a:r>
            <a:endParaRPr lang="de-DE"/>
          </a:p>
        </p:txBody>
      </p:sp>
      <p:sp>
        <p:nvSpPr>
          <p:cNvPr id="5" name="Foliennummernplatzhalter 4"/>
          <p:cNvSpPr>
            <a:spLocks noGrp="1"/>
          </p:cNvSpPr>
          <p:nvPr>
            <p:ph type="sldNum" sz="quarter" idx="12"/>
          </p:nvPr>
        </p:nvSpPr>
        <p:spPr/>
        <p:txBody>
          <a:bodyPr/>
          <a:lstStyle/>
          <a:p>
            <a:fld id="{2FE8260F-5045-41D2-A9EE-B9C8D70682FA}" type="slidenum">
              <a:rPr lang="de-DE" smtClean="0"/>
              <a:pPr/>
              <a:t>7</a:t>
            </a:fld>
            <a:endParaRPr lang="de-DE"/>
          </a:p>
        </p:txBody>
      </p:sp>
      <p:sp>
        <p:nvSpPr>
          <p:cNvPr id="6" name="Inhaltsplatzhalter 5"/>
          <p:cNvSpPr>
            <a:spLocks noGrp="1"/>
          </p:cNvSpPr>
          <p:nvPr>
            <p:ph sz="quarter" idx="1"/>
          </p:nvPr>
        </p:nvSpPr>
        <p:spPr/>
        <p:txBody>
          <a:bodyPr/>
          <a:lstStyle/>
          <a:p>
            <a:r>
              <a:rPr lang="de-AT" dirty="0" err="1" smtClean="0"/>
              <a:t>Auctioning</a:t>
            </a:r>
            <a:r>
              <a:rPr lang="de-AT" dirty="0" smtClean="0"/>
              <a:t> in </a:t>
            </a:r>
            <a:r>
              <a:rPr lang="de-AT" dirty="0" err="1" smtClean="0"/>
              <a:t>second</a:t>
            </a:r>
            <a:r>
              <a:rPr lang="de-AT" dirty="0" smtClean="0"/>
              <a:t> </a:t>
            </a:r>
            <a:r>
              <a:rPr lang="de-AT" dirty="0" err="1" smtClean="0"/>
              <a:t>period</a:t>
            </a:r>
            <a:r>
              <a:rPr lang="de-AT" dirty="0" smtClean="0"/>
              <a:t> </a:t>
            </a:r>
          </a:p>
          <a:p>
            <a:endParaRPr lang="de-AT" dirty="0" smtClean="0"/>
          </a:p>
          <a:p>
            <a:r>
              <a:rPr lang="de-AT" dirty="0" err="1" smtClean="0"/>
              <a:t>Climex</a:t>
            </a:r>
            <a:endParaRPr lang="de-AT" dirty="0" smtClean="0"/>
          </a:p>
          <a:p>
            <a:endParaRPr lang="de-AT" dirty="0" smtClean="0"/>
          </a:p>
          <a:p>
            <a:r>
              <a:rPr lang="de-AT" dirty="0" smtClean="0"/>
              <a:t>First </a:t>
            </a:r>
            <a:r>
              <a:rPr lang="de-AT" dirty="0" err="1" smtClean="0"/>
              <a:t>auction</a:t>
            </a:r>
            <a:r>
              <a:rPr lang="de-AT" dirty="0" smtClean="0"/>
              <a:t> in Austria 2009</a:t>
            </a:r>
          </a:p>
          <a:p>
            <a:endParaRPr lang="de-AT" dirty="0" smtClean="0"/>
          </a:p>
          <a:p>
            <a:r>
              <a:rPr lang="de-AT" dirty="0" err="1" smtClean="0"/>
              <a:t>Trading</a:t>
            </a:r>
            <a:r>
              <a:rPr lang="de-AT" dirty="0" smtClean="0"/>
              <a:t> </a:t>
            </a:r>
            <a:r>
              <a:rPr lang="de-AT" dirty="0" err="1" smtClean="0"/>
              <a:t>options</a:t>
            </a:r>
            <a:r>
              <a:rPr lang="de-AT" dirty="0" smtClean="0"/>
              <a:t>:</a:t>
            </a:r>
          </a:p>
          <a:p>
            <a:pPr>
              <a:buNone/>
            </a:pPr>
            <a:r>
              <a:rPr lang="de-AT" dirty="0" smtClean="0"/>
              <a:t>		- </a:t>
            </a:r>
            <a:r>
              <a:rPr lang="de-AT" dirty="0" err="1" smtClean="0"/>
              <a:t>directly</a:t>
            </a:r>
            <a:r>
              <a:rPr lang="de-AT" dirty="0" smtClean="0"/>
              <a:t> </a:t>
            </a:r>
            <a:r>
              <a:rPr lang="de-AT" dirty="0" err="1" smtClean="0"/>
              <a:t>with</a:t>
            </a:r>
            <a:r>
              <a:rPr lang="de-AT" dirty="0" smtClean="0"/>
              <a:t> </a:t>
            </a:r>
            <a:r>
              <a:rPr lang="de-AT" dirty="0" err="1" smtClean="0"/>
              <a:t>other</a:t>
            </a:r>
            <a:r>
              <a:rPr lang="de-AT" dirty="0" smtClean="0"/>
              <a:t> </a:t>
            </a:r>
            <a:r>
              <a:rPr lang="de-AT" dirty="0" err="1" smtClean="0"/>
              <a:t>holders</a:t>
            </a:r>
            <a:endParaRPr lang="de-AT" dirty="0" smtClean="0"/>
          </a:p>
          <a:p>
            <a:pPr>
              <a:buNone/>
            </a:pPr>
            <a:r>
              <a:rPr lang="de-AT" dirty="0" smtClean="0"/>
              <a:t>		- stock </a:t>
            </a:r>
            <a:r>
              <a:rPr lang="de-AT" dirty="0" err="1" smtClean="0"/>
              <a:t>exchange</a:t>
            </a:r>
            <a:r>
              <a:rPr lang="de-AT" dirty="0" smtClean="0"/>
              <a:t>: </a:t>
            </a:r>
            <a:r>
              <a:rPr lang="de-AT" dirty="0" err="1" smtClean="0"/>
              <a:t>Exaa</a:t>
            </a:r>
            <a:r>
              <a:rPr lang="de-AT" dirty="0" smtClean="0"/>
              <a:t> Graz</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Situation in Czech </a:t>
            </a:r>
            <a:r>
              <a:rPr lang="de-AT" dirty="0" err="1" smtClean="0"/>
              <a:t>Republic</a:t>
            </a:r>
            <a:endParaRPr lang="de-DE" dirty="0"/>
          </a:p>
        </p:txBody>
      </p:sp>
      <p:sp>
        <p:nvSpPr>
          <p:cNvPr id="3" name="Datumsplatzhalter 2"/>
          <p:cNvSpPr>
            <a:spLocks noGrp="1"/>
          </p:cNvSpPr>
          <p:nvPr>
            <p:ph type="dt" sz="half" idx="10"/>
          </p:nvPr>
        </p:nvSpPr>
        <p:spPr/>
        <p:txBody>
          <a:bodyPr/>
          <a:lstStyle/>
          <a:p>
            <a:r>
              <a:rPr lang="de-DE" smtClean="0"/>
              <a:t>24.6.2011</a:t>
            </a:r>
            <a:endParaRPr lang="de-DE"/>
          </a:p>
        </p:txBody>
      </p:sp>
      <p:sp>
        <p:nvSpPr>
          <p:cNvPr id="4" name="Fußzeilenplatzhalter 3"/>
          <p:cNvSpPr>
            <a:spLocks noGrp="1"/>
          </p:cNvSpPr>
          <p:nvPr>
            <p:ph type="ftr" sz="quarter" idx="11"/>
          </p:nvPr>
        </p:nvSpPr>
        <p:spPr/>
        <p:txBody>
          <a:bodyPr/>
          <a:lstStyle/>
          <a:p>
            <a:r>
              <a:rPr lang="de-DE" smtClean="0"/>
              <a:t>Summer School Graz</a:t>
            </a:r>
            <a:endParaRPr lang="de-DE"/>
          </a:p>
        </p:txBody>
      </p:sp>
      <p:sp>
        <p:nvSpPr>
          <p:cNvPr id="5" name="Foliennummernplatzhalter 4"/>
          <p:cNvSpPr>
            <a:spLocks noGrp="1"/>
          </p:cNvSpPr>
          <p:nvPr>
            <p:ph type="sldNum" sz="quarter" idx="12"/>
          </p:nvPr>
        </p:nvSpPr>
        <p:spPr/>
        <p:txBody>
          <a:bodyPr/>
          <a:lstStyle/>
          <a:p>
            <a:fld id="{2FE8260F-5045-41D2-A9EE-B9C8D70682FA}" type="slidenum">
              <a:rPr lang="de-DE" smtClean="0"/>
              <a:pPr/>
              <a:t>8</a:t>
            </a:fld>
            <a:endParaRPr lang="de-DE"/>
          </a:p>
        </p:txBody>
      </p:sp>
      <p:sp>
        <p:nvSpPr>
          <p:cNvPr id="6" name="Inhaltsplatzhalter 5"/>
          <p:cNvSpPr>
            <a:spLocks noGrp="1"/>
          </p:cNvSpPr>
          <p:nvPr>
            <p:ph sz="quarter" idx="1"/>
          </p:nvPr>
        </p:nvSpPr>
        <p:spPr/>
        <p:txBody>
          <a:bodyPr/>
          <a:lstStyle/>
          <a:p>
            <a:r>
              <a:rPr lang="de-AT" dirty="0" smtClean="0"/>
              <a:t>Second </a:t>
            </a:r>
            <a:r>
              <a:rPr lang="de-AT" dirty="0" err="1" smtClean="0"/>
              <a:t>period</a:t>
            </a:r>
            <a:r>
              <a:rPr lang="de-AT" dirty="0" smtClean="0"/>
              <a:t>: </a:t>
            </a:r>
            <a:r>
              <a:rPr lang="en-GB" dirty="0" smtClean="0"/>
              <a:t>86 835 264 allowances per year </a:t>
            </a:r>
          </a:p>
          <a:p>
            <a:r>
              <a:rPr lang="en-GB" dirty="0" smtClean="0"/>
              <a:t>Reserve for new participants</a:t>
            </a:r>
          </a:p>
          <a:p>
            <a:r>
              <a:rPr lang="en-GB" dirty="0" smtClean="0"/>
              <a:t>No stock exchange</a:t>
            </a:r>
            <a:endParaRPr lang="de-DE" dirty="0"/>
          </a:p>
        </p:txBody>
      </p:sp>
      <p:pic>
        <p:nvPicPr>
          <p:cNvPr id="8" name="Inhaltsplatzhalter 6"/>
          <p:cNvPicPr>
            <a:picLocks/>
          </p:cNvPicPr>
          <p:nvPr/>
        </p:nvPicPr>
        <p:blipFill>
          <a:blip r:embed="rId2" cstate="print"/>
          <a:srcRect/>
          <a:stretch>
            <a:fillRect/>
          </a:stretch>
        </p:blipFill>
        <p:spPr bwMode="auto">
          <a:xfrm>
            <a:off x="304800" y="2743200"/>
            <a:ext cx="8229600" cy="301919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Comparison AT – CZ energy mix</a:t>
            </a:r>
            <a:endParaRPr lang="en-US" dirty="0"/>
          </a:p>
        </p:txBody>
      </p:sp>
      <p:sp>
        <p:nvSpPr>
          <p:cNvPr id="3" name="Zástupný symbol pro datum 2"/>
          <p:cNvSpPr>
            <a:spLocks noGrp="1"/>
          </p:cNvSpPr>
          <p:nvPr>
            <p:ph type="dt" sz="half" idx="10"/>
          </p:nvPr>
        </p:nvSpPr>
        <p:spPr/>
        <p:txBody>
          <a:bodyPr/>
          <a:lstStyle/>
          <a:p>
            <a:r>
              <a:rPr lang="de-DE" smtClean="0"/>
              <a:t>24.6.2011</a:t>
            </a:r>
            <a:endParaRPr lang="de-DE"/>
          </a:p>
        </p:txBody>
      </p:sp>
      <p:sp>
        <p:nvSpPr>
          <p:cNvPr id="4" name="Zástupný symbol pro zápatí 3"/>
          <p:cNvSpPr>
            <a:spLocks noGrp="1"/>
          </p:cNvSpPr>
          <p:nvPr>
            <p:ph type="ftr" sz="quarter" idx="11"/>
          </p:nvPr>
        </p:nvSpPr>
        <p:spPr/>
        <p:txBody>
          <a:bodyPr/>
          <a:lstStyle/>
          <a:p>
            <a:r>
              <a:rPr lang="de-DE" smtClean="0"/>
              <a:t>Summer School Graz</a:t>
            </a:r>
            <a:endParaRPr lang="de-DE"/>
          </a:p>
        </p:txBody>
      </p:sp>
      <p:sp>
        <p:nvSpPr>
          <p:cNvPr id="5" name="Zástupný symbol pro číslo snímku 4"/>
          <p:cNvSpPr>
            <a:spLocks noGrp="1"/>
          </p:cNvSpPr>
          <p:nvPr>
            <p:ph type="sldNum" sz="quarter" idx="12"/>
          </p:nvPr>
        </p:nvSpPr>
        <p:spPr/>
        <p:txBody>
          <a:bodyPr/>
          <a:lstStyle/>
          <a:p>
            <a:fld id="{2FE8260F-5045-41D2-A9EE-B9C8D70682FA}" type="slidenum">
              <a:rPr lang="de-DE" smtClean="0"/>
              <a:pPr/>
              <a:t>9</a:t>
            </a:fld>
            <a:endParaRPr lang="de-DE"/>
          </a:p>
        </p:txBody>
      </p:sp>
      <p:graphicFrame>
        <p:nvGraphicFramePr>
          <p:cNvPr id="7" name="Graf 6"/>
          <p:cNvGraphicFramePr/>
          <p:nvPr/>
        </p:nvGraphicFramePr>
        <p:xfrm>
          <a:off x="914400" y="1371600"/>
          <a:ext cx="7467600" cy="428437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ovéPole 7"/>
          <p:cNvSpPr txBox="1"/>
          <p:nvPr/>
        </p:nvSpPr>
        <p:spPr>
          <a:xfrm>
            <a:off x="990600" y="5715000"/>
            <a:ext cx="4724400" cy="646331"/>
          </a:xfrm>
          <a:prstGeom prst="rect">
            <a:avLst/>
          </a:prstGeom>
          <a:noFill/>
        </p:spPr>
        <p:txBody>
          <a:bodyPr wrap="square" rtlCol="0">
            <a:spAutoFit/>
          </a:bodyPr>
          <a:lstStyle/>
          <a:p>
            <a:r>
              <a:rPr lang="en-US" i="1" dirty="0" smtClean="0"/>
              <a:t>Figure :</a:t>
            </a:r>
            <a:r>
              <a:rPr lang="en-US" dirty="0" smtClean="0"/>
              <a:t> Comparison CO</a:t>
            </a:r>
            <a:r>
              <a:rPr lang="en-US" baseline="-25000" dirty="0" smtClean="0"/>
              <a:t>2</a:t>
            </a:r>
            <a:r>
              <a:rPr lang="en-US" dirty="0" smtClean="0"/>
              <a:t> per capita 1992-2007</a:t>
            </a:r>
            <a:endParaRPr lang="cs-CZ" dirty="0" smtClean="0"/>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keanos">
  <a:themeElements>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keanos">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keanos">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550</TotalTime>
  <Words>823</Words>
  <Application>Microsoft Office PowerPoint</Application>
  <PresentationFormat>Předvádění na obrazovce (4:3)</PresentationFormat>
  <Paragraphs>175</Paragraphs>
  <Slides>19</Slides>
  <Notes>2</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Okeanos</vt:lpstr>
      <vt:lpstr>Impact of EU CO2 trading scheme on energy sector The comparison of Austria and Czech Republic </vt:lpstr>
      <vt:lpstr>EU Emission Trading Scheme</vt:lpstr>
      <vt:lpstr>ETS Allowances per country</vt:lpstr>
      <vt:lpstr>Situation in Austria</vt:lpstr>
      <vt:lpstr>National Allocation Plans (NAP) </vt:lpstr>
      <vt:lpstr>National Allocation Plans 2</vt:lpstr>
      <vt:lpstr>Allocation and trading options</vt:lpstr>
      <vt:lpstr>Situation in Czech Republic</vt:lpstr>
      <vt:lpstr>Comparison AT – CZ energy mix</vt:lpstr>
      <vt:lpstr>Snímek 10</vt:lpstr>
      <vt:lpstr>Snímek 11</vt:lpstr>
      <vt:lpstr>Impact of EU ETS?</vt:lpstr>
      <vt:lpstr>Windfall profits </vt:lpstr>
      <vt:lpstr>Snímek 14</vt:lpstr>
      <vt:lpstr>Snímek 15</vt:lpstr>
      <vt:lpstr>Pass through rate</vt:lpstr>
      <vt:lpstr>Conclusions</vt:lpstr>
      <vt:lpstr>Snímek 18</vt:lpstr>
      <vt:lpstr>Sources</vt:lpstr>
    </vt:vector>
  </TitlesOfParts>
  <Company>Karl-Franzens-Universität Graz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EU CO2 trading scheme on energy sector The comparison of Austria and Czech Republic </dc:title>
  <dc:creator>08kallsp</dc:creator>
  <cp:lastModifiedBy>Tomáš</cp:lastModifiedBy>
  <cp:revision>61</cp:revision>
  <dcterms:created xsi:type="dcterms:W3CDTF">2011-06-06T14:57:13Z</dcterms:created>
  <dcterms:modified xsi:type="dcterms:W3CDTF">2011-06-08T09:09:39Z</dcterms:modified>
</cp:coreProperties>
</file>